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0"/>
  </p:notesMasterIdLst>
  <p:sldIdLst>
    <p:sldId id="328" r:id="rId2"/>
    <p:sldId id="329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</p:sldIdLst>
  <p:sldSz cx="9144000" cy="5143500" type="screen16x9"/>
  <p:notesSz cx="6858000" cy="9144000"/>
  <p:embeddedFontLst>
    <p:embeddedFont>
      <p:font typeface="Lato" panose="020B0604020202020204" charset="0"/>
      <p:regular r:id="rId81"/>
      <p:bold r:id="rId82"/>
      <p:italic r:id="rId83"/>
      <p:boldItalic r:id="rId84"/>
    </p:embeddedFont>
    <p:embeddedFont>
      <p:font typeface="Segoe UI Light" panose="020B0502040204020203" pitchFamily="34" charset="0"/>
      <p:regular r:id="rId85"/>
      <p:italic r:id="rId86"/>
    </p:embeddedFont>
    <p:embeddedFont>
      <p:font typeface="Segoe UI Symbol" panose="020B0502040204020203" pitchFamily="34" charset="0"/>
      <p:regular r:id="rId87"/>
    </p:embeddedFont>
    <p:embeddedFont>
      <p:font typeface="Webdings" panose="05030102010509060703" pitchFamily="18" charset="2"/>
      <p:regular r:id="rId88"/>
    </p:embeddedFont>
    <p:embeddedFont>
      <p:font typeface="Raleway" panose="020B0604020202020204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2618" autoAdjust="0"/>
  </p:normalViewPr>
  <p:slideViewPr>
    <p:cSldViewPr>
      <p:cViewPr varScale="1">
        <p:scale>
          <a:sx n="48" d="100"/>
          <a:sy n="48" d="100"/>
        </p:scale>
        <p:origin x="1800" y="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40914-AF92-43A1-BCD8-6EB644B2F94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6196A3-427B-4BBD-9A2A-AD000B87C45C}">
      <dgm:prSet phldrT="[Texte]"/>
      <dgm:spPr>
        <a:solidFill>
          <a:srgbClr val="004454"/>
        </a:solidFill>
      </dgm:spPr>
      <dgm:t>
        <a:bodyPr/>
        <a:lstStyle/>
        <a:p>
          <a:r>
            <a:rPr lang="fr-FR" dirty="0"/>
            <a:t>Top </a:t>
          </a:r>
          <a:r>
            <a:rPr lang="fr-FR" dirty="0" err="1"/>
            <a:t>level</a:t>
          </a:r>
          <a:r>
            <a:rPr lang="fr-FR" dirty="0"/>
            <a:t> Site</a:t>
          </a:r>
        </a:p>
      </dgm:t>
    </dgm:pt>
    <dgm:pt modelId="{4997A1E9-DEA6-4FA4-9540-72DE66F1C45A}" type="parTrans" cxnId="{10DBEEC4-6A63-4AF7-BA82-27EA2962E6CB}">
      <dgm:prSet/>
      <dgm:spPr/>
      <dgm:t>
        <a:bodyPr/>
        <a:lstStyle/>
        <a:p>
          <a:endParaRPr lang="fr-FR"/>
        </a:p>
      </dgm:t>
    </dgm:pt>
    <dgm:pt modelId="{7A0E4C9E-DCB3-4955-9E32-D0D56DC8D7BD}" type="sibTrans" cxnId="{10DBEEC4-6A63-4AF7-BA82-27EA2962E6CB}">
      <dgm:prSet/>
      <dgm:spPr/>
      <dgm:t>
        <a:bodyPr/>
        <a:lstStyle/>
        <a:p>
          <a:endParaRPr lang="fr-FR"/>
        </a:p>
      </dgm:t>
    </dgm:pt>
    <dgm:pt modelId="{D1F0B507-4566-4927-A4CC-D4FBC7541107}">
      <dgm:prSet phldrT="[Texte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A744BCA9-D9B7-400B-B063-E42E41ED180B}" type="parTrans" cxnId="{25F411EC-AD49-4B14-B16A-25A1DF7BD88A}">
      <dgm:prSet/>
      <dgm:spPr/>
      <dgm:t>
        <a:bodyPr/>
        <a:lstStyle/>
        <a:p>
          <a:endParaRPr lang="fr-FR"/>
        </a:p>
      </dgm:t>
    </dgm:pt>
    <dgm:pt modelId="{66A5D049-54B6-415E-BE7D-EFFF807F65C0}" type="sibTrans" cxnId="{25F411EC-AD49-4B14-B16A-25A1DF7BD88A}">
      <dgm:prSet/>
      <dgm:spPr/>
      <dgm:t>
        <a:bodyPr/>
        <a:lstStyle/>
        <a:p>
          <a:endParaRPr lang="fr-FR"/>
        </a:p>
      </dgm:t>
    </dgm:pt>
    <dgm:pt modelId="{014B124F-9686-4BA1-8874-CBF97879173E}">
      <dgm:prSet phldrT="[Texte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126FF12B-E121-496F-B0A1-29DE397CDFA9}" type="parTrans" cxnId="{166F6B64-C80F-4462-AAAF-607D63965B18}">
      <dgm:prSet/>
      <dgm:spPr/>
      <dgm:t>
        <a:bodyPr/>
        <a:lstStyle/>
        <a:p>
          <a:endParaRPr lang="fr-FR"/>
        </a:p>
      </dgm:t>
    </dgm:pt>
    <dgm:pt modelId="{F3D27AAF-1835-4B29-A931-73DD165FC4D9}" type="sibTrans" cxnId="{166F6B64-C80F-4462-AAAF-607D63965B18}">
      <dgm:prSet/>
      <dgm:spPr/>
      <dgm:t>
        <a:bodyPr/>
        <a:lstStyle/>
        <a:p>
          <a:endParaRPr lang="fr-FR"/>
        </a:p>
      </dgm:t>
    </dgm:pt>
    <dgm:pt modelId="{BB69E1CA-4740-468B-A0A6-7473BA342298}">
      <dgm:prSet phldrT="[Texte]"/>
      <dgm:spPr>
        <a:solidFill>
          <a:srgbClr val="7FBA00"/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7CC98AEC-BF6F-40CA-B353-A78194E3D2A4}" type="parTrans" cxnId="{770AC8C6-9FCF-432A-9769-0D438E120655}">
      <dgm:prSet/>
      <dgm:spPr/>
      <dgm:t>
        <a:bodyPr/>
        <a:lstStyle/>
        <a:p>
          <a:endParaRPr lang="fr-FR"/>
        </a:p>
      </dgm:t>
    </dgm:pt>
    <dgm:pt modelId="{6BA96334-C49F-4311-AE7F-67AA2D7FA072}" type="sibTrans" cxnId="{770AC8C6-9FCF-432A-9769-0D438E120655}">
      <dgm:prSet/>
      <dgm:spPr/>
      <dgm:t>
        <a:bodyPr/>
        <a:lstStyle/>
        <a:p>
          <a:endParaRPr lang="fr-FR"/>
        </a:p>
      </dgm:t>
    </dgm:pt>
    <dgm:pt modelId="{09BAA068-AECE-4DD2-A24D-35CFECE462EF}">
      <dgm:prSet phldrT="[Texte]"/>
      <dgm:spPr>
        <a:solidFill>
          <a:srgbClr val="7FBA00"/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7A3244D0-72FE-48A7-BD7E-BBACCFD0178B}" type="parTrans" cxnId="{8C61D688-CB39-43F7-9968-FD502E9D9AD9}">
      <dgm:prSet/>
      <dgm:spPr/>
      <dgm:t>
        <a:bodyPr/>
        <a:lstStyle/>
        <a:p>
          <a:endParaRPr lang="fr-FR"/>
        </a:p>
      </dgm:t>
    </dgm:pt>
    <dgm:pt modelId="{150DB7C6-DF32-4CC2-AF4E-04B2BB05CDE2}" type="sibTrans" cxnId="{8C61D688-CB39-43F7-9968-FD502E9D9AD9}">
      <dgm:prSet/>
      <dgm:spPr/>
      <dgm:t>
        <a:bodyPr/>
        <a:lstStyle/>
        <a:p>
          <a:endParaRPr lang="fr-FR"/>
        </a:p>
      </dgm:t>
    </dgm:pt>
    <dgm:pt modelId="{785B00B5-273C-4489-8566-A2A572BA7343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480B8E85-4856-4F22-B125-E492C11DD64F}" type="parTrans" cxnId="{443CF034-8475-4DCE-8D6A-10B3F2182A5E}">
      <dgm:prSet/>
      <dgm:spPr/>
      <dgm:t>
        <a:bodyPr/>
        <a:lstStyle/>
        <a:p>
          <a:endParaRPr lang="fr-FR"/>
        </a:p>
      </dgm:t>
    </dgm:pt>
    <dgm:pt modelId="{B5E07E05-A043-45FC-A322-12258CAF71DC}" type="sibTrans" cxnId="{443CF034-8475-4DCE-8D6A-10B3F2182A5E}">
      <dgm:prSet/>
      <dgm:spPr/>
      <dgm:t>
        <a:bodyPr/>
        <a:lstStyle/>
        <a:p>
          <a:endParaRPr lang="fr-FR"/>
        </a:p>
      </dgm:t>
    </dgm:pt>
    <dgm:pt modelId="{DF9EF0C1-AB29-43AF-84B7-5EA2F2CDB65E}">
      <dgm:prSet phldrT="[Texte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fr-FR" dirty="0"/>
            <a:t>Page</a:t>
          </a:r>
        </a:p>
      </dgm:t>
    </dgm:pt>
    <dgm:pt modelId="{176F57AB-61F7-471A-98C8-D59FF5EB5FE7}" type="parTrans" cxnId="{D6229CFB-6761-4223-9F6E-9131E306B627}">
      <dgm:prSet/>
      <dgm:spPr/>
      <dgm:t>
        <a:bodyPr/>
        <a:lstStyle/>
        <a:p>
          <a:endParaRPr lang="fr-FR"/>
        </a:p>
      </dgm:t>
    </dgm:pt>
    <dgm:pt modelId="{477D8B08-BC5D-4753-B968-D6B749B6973C}" type="sibTrans" cxnId="{D6229CFB-6761-4223-9F6E-9131E306B627}">
      <dgm:prSet/>
      <dgm:spPr/>
      <dgm:t>
        <a:bodyPr/>
        <a:lstStyle/>
        <a:p>
          <a:endParaRPr lang="fr-FR"/>
        </a:p>
      </dgm:t>
    </dgm:pt>
    <dgm:pt modelId="{DE204F7B-D052-4168-A4AE-9449C70AB622}">
      <dgm:prSet phldrT="[Texte]"/>
      <dgm:spPr>
        <a:solidFill>
          <a:srgbClr val="7FBA00"/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B72306B2-D8AD-4D20-BE1C-CB167822EC9D}" type="parTrans" cxnId="{F9EEF156-3C5F-4609-9917-431D21679DF4}">
      <dgm:prSet/>
      <dgm:spPr/>
      <dgm:t>
        <a:bodyPr/>
        <a:lstStyle/>
        <a:p>
          <a:endParaRPr lang="fr-FR"/>
        </a:p>
      </dgm:t>
    </dgm:pt>
    <dgm:pt modelId="{62C18592-B7BF-4D22-BAE7-DE82044998E4}" type="sibTrans" cxnId="{F9EEF156-3C5F-4609-9917-431D21679DF4}">
      <dgm:prSet/>
      <dgm:spPr/>
      <dgm:t>
        <a:bodyPr/>
        <a:lstStyle/>
        <a:p>
          <a:endParaRPr lang="fr-FR"/>
        </a:p>
      </dgm:t>
    </dgm:pt>
    <dgm:pt modelId="{3724863E-A405-4C8F-8E9F-33C3C3A31E59}">
      <dgm:prSet phldrT="[Texte]"/>
      <dgm:spPr>
        <a:solidFill>
          <a:srgbClr val="7FBA00"/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967398DA-3097-46C2-AF39-613873308E96}" type="parTrans" cxnId="{BCBC0407-D64A-433B-A796-67750D2C1435}">
      <dgm:prSet/>
      <dgm:spPr/>
      <dgm:t>
        <a:bodyPr/>
        <a:lstStyle/>
        <a:p>
          <a:endParaRPr lang="fr-FR"/>
        </a:p>
      </dgm:t>
    </dgm:pt>
    <dgm:pt modelId="{A41D998C-1E77-4888-81A4-5BF5992CC55E}" type="sibTrans" cxnId="{BCBC0407-D64A-433B-A796-67750D2C1435}">
      <dgm:prSet/>
      <dgm:spPr/>
      <dgm:t>
        <a:bodyPr/>
        <a:lstStyle/>
        <a:p>
          <a:endParaRPr lang="fr-FR"/>
        </a:p>
      </dgm:t>
    </dgm:pt>
    <dgm:pt modelId="{1BE9DEE9-02B8-46BC-B4C8-1D50F3CB7401}">
      <dgm:prSet phldrT="[Texte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dirty="0"/>
            <a:t>Site</a:t>
          </a:r>
        </a:p>
      </dgm:t>
    </dgm:pt>
    <dgm:pt modelId="{41176B0B-604C-4F5D-9AA4-FD3503FE935A}" type="parTrans" cxnId="{8E763EBC-7241-41B0-9A80-11B1A701ADBB}">
      <dgm:prSet/>
      <dgm:spPr/>
      <dgm:t>
        <a:bodyPr/>
        <a:lstStyle/>
        <a:p>
          <a:endParaRPr lang="fr-FR"/>
        </a:p>
      </dgm:t>
    </dgm:pt>
    <dgm:pt modelId="{1C331A4C-5CFC-4AC2-AF92-47406DB67BEC}" type="sibTrans" cxnId="{8E763EBC-7241-41B0-9A80-11B1A701ADBB}">
      <dgm:prSet/>
      <dgm:spPr/>
      <dgm:t>
        <a:bodyPr/>
        <a:lstStyle/>
        <a:p>
          <a:endParaRPr lang="fr-FR"/>
        </a:p>
      </dgm:t>
    </dgm:pt>
    <dgm:pt modelId="{67C2AE03-4541-4ED0-9CA5-DFC157939448}" type="pres">
      <dgm:prSet presAssocID="{55840914-AF92-43A1-BCD8-6EB644B2F9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AB92CB1-3ED8-44B7-91F6-E85DAB38BD32}" type="pres">
      <dgm:prSet presAssocID="{3C6196A3-427B-4BBD-9A2A-AD000B87C45C}" presName="hierRoot1" presStyleCnt="0">
        <dgm:presLayoutVars>
          <dgm:hierBranch val="init"/>
        </dgm:presLayoutVars>
      </dgm:prSet>
      <dgm:spPr/>
    </dgm:pt>
    <dgm:pt modelId="{9BF7F7F4-E045-4E4A-9A67-75E25AE531F0}" type="pres">
      <dgm:prSet presAssocID="{3C6196A3-427B-4BBD-9A2A-AD000B87C45C}" presName="rootComposite1" presStyleCnt="0"/>
      <dgm:spPr/>
    </dgm:pt>
    <dgm:pt modelId="{8B3A41EC-840C-4637-99C1-6C973B5BCDF9}" type="pres">
      <dgm:prSet presAssocID="{3C6196A3-427B-4BBD-9A2A-AD000B87C45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354445F-2C4C-4876-BCA2-701F8DCBE76F}" type="pres">
      <dgm:prSet presAssocID="{3C6196A3-427B-4BBD-9A2A-AD000B87C45C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12F4E38-F58D-4742-BAED-23378DB18F76}" type="pres">
      <dgm:prSet presAssocID="{3C6196A3-427B-4BBD-9A2A-AD000B87C45C}" presName="hierChild2" presStyleCnt="0"/>
      <dgm:spPr/>
    </dgm:pt>
    <dgm:pt modelId="{F5D9405C-4171-4901-B2A9-E4E1685E20F1}" type="pres">
      <dgm:prSet presAssocID="{A744BCA9-D9B7-400B-B063-E42E41ED180B}" presName="Name37" presStyleLbl="parChTrans1D2" presStyleIdx="0" presStyleCnt="3"/>
      <dgm:spPr/>
      <dgm:t>
        <a:bodyPr/>
        <a:lstStyle/>
        <a:p>
          <a:endParaRPr lang="fr-FR"/>
        </a:p>
      </dgm:t>
    </dgm:pt>
    <dgm:pt modelId="{411EDE29-9131-44E1-8BC2-D2E8CBBA65DE}" type="pres">
      <dgm:prSet presAssocID="{D1F0B507-4566-4927-A4CC-D4FBC7541107}" presName="hierRoot2" presStyleCnt="0">
        <dgm:presLayoutVars>
          <dgm:hierBranch val="init"/>
        </dgm:presLayoutVars>
      </dgm:prSet>
      <dgm:spPr/>
    </dgm:pt>
    <dgm:pt modelId="{4E4C4D84-9DCC-4C17-9D3E-AD330CF6E851}" type="pres">
      <dgm:prSet presAssocID="{D1F0B507-4566-4927-A4CC-D4FBC7541107}" presName="rootComposite" presStyleCnt="0"/>
      <dgm:spPr/>
    </dgm:pt>
    <dgm:pt modelId="{42495D83-8DC4-4CEA-8361-06ADA743906A}" type="pres">
      <dgm:prSet presAssocID="{D1F0B507-4566-4927-A4CC-D4FBC754110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279BB8C-9CA8-45DA-B52F-A820AA03D966}" type="pres">
      <dgm:prSet presAssocID="{D1F0B507-4566-4927-A4CC-D4FBC7541107}" presName="rootConnector" presStyleLbl="node2" presStyleIdx="0" presStyleCnt="3"/>
      <dgm:spPr/>
      <dgm:t>
        <a:bodyPr/>
        <a:lstStyle/>
        <a:p>
          <a:endParaRPr lang="fr-FR"/>
        </a:p>
      </dgm:t>
    </dgm:pt>
    <dgm:pt modelId="{CD939C37-DEAE-4E03-9B79-C03440CDFABA}" type="pres">
      <dgm:prSet presAssocID="{D1F0B507-4566-4927-A4CC-D4FBC7541107}" presName="hierChild4" presStyleCnt="0"/>
      <dgm:spPr/>
    </dgm:pt>
    <dgm:pt modelId="{DD034CE0-FC55-41B1-AE00-CC2C449F763C}" type="pres">
      <dgm:prSet presAssocID="{D1F0B507-4566-4927-A4CC-D4FBC7541107}" presName="hierChild5" presStyleCnt="0"/>
      <dgm:spPr/>
    </dgm:pt>
    <dgm:pt modelId="{F4D3EB13-DF60-4D40-A330-4831A336B0EE}" type="pres">
      <dgm:prSet presAssocID="{41176B0B-604C-4F5D-9AA4-FD3503FE935A}" presName="Name37" presStyleLbl="parChTrans1D2" presStyleIdx="1" presStyleCnt="3"/>
      <dgm:spPr/>
      <dgm:t>
        <a:bodyPr/>
        <a:lstStyle/>
        <a:p>
          <a:endParaRPr lang="fr-FR"/>
        </a:p>
      </dgm:t>
    </dgm:pt>
    <dgm:pt modelId="{2515CA6B-A2A9-4330-8F03-048DE8FE30A8}" type="pres">
      <dgm:prSet presAssocID="{1BE9DEE9-02B8-46BC-B4C8-1D50F3CB7401}" presName="hierRoot2" presStyleCnt="0">
        <dgm:presLayoutVars>
          <dgm:hierBranch val="init"/>
        </dgm:presLayoutVars>
      </dgm:prSet>
      <dgm:spPr/>
    </dgm:pt>
    <dgm:pt modelId="{3E1E31CF-4883-440C-8979-37AA40A8800A}" type="pres">
      <dgm:prSet presAssocID="{1BE9DEE9-02B8-46BC-B4C8-1D50F3CB7401}" presName="rootComposite" presStyleCnt="0"/>
      <dgm:spPr/>
    </dgm:pt>
    <dgm:pt modelId="{D8FD7D0F-D15F-4CDD-A4A5-EFAA4638C2BA}" type="pres">
      <dgm:prSet presAssocID="{1BE9DEE9-02B8-46BC-B4C8-1D50F3CB740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F84B49-350B-42D1-A8DC-74D10E8D55C3}" type="pres">
      <dgm:prSet presAssocID="{1BE9DEE9-02B8-46BC-B4C8-1D50F3CB7401}" presName="rootConnector" presStyleLbl="node2" presStyleIdx="1" presStyleCnt="3"/>
      <dgm:spPr/>
      <dgm:t>
        <a:bodyPr/>
        <a:lstStyle/>
        <a:p>
          <a:endParaRPr lang="fr-FR"/>
        </a:p>
      </dgm:t>
    </dgm:pt>
    <dgm:pt modelId="{75D89D66-35C5-4108-A83C-4D0B1EEB4C31}" type="pres">
      <dgm:prSet presAssocID="{1BE9DEE9-02B8-46BC-B4C8-1D50F3CB7401}" presName="hierChild4" presStyleCnt="0"/>
      <dgm:spPr/>
    </dgm:pt>
    <dgm:pt modelId="{4E4FC927-00A2-4F60-A3F9-C19E13640BD1}" type="pres">
      <dgm:prSet presAssocID="{7CC98AEC-BF6F-40CA-B353-A78194E3D2A4}" presName="Name37" presStyleLbl="parChTrans1D3" presStyleIdx="0" presStyleCnt="4"/>
      <dgm:spPr/>
      <dgm:t>
        <a:bodyPr/>
        <a:lstStyle/>
        <a:p>
          <a:endParaRPr lang="fr-FR"/>
        </a:p>
      </dgm:t>
    </dgm:pt>
    <dgm:pt modelId="{83CD4885-EBD7-45DB-A9C2-122E6F7C8F4A}" type="pres">
      <dgm:prSet presAssocID="{BB69E1CA-4740-468B-A0A6-7473BA342298}" presName="hierRoot2" presStyleCnt="0">
        <dgm:presLayoutVars>
          <dgm:hierBranch val="init"/>
        </dgm:presLayoutVars>
      </dgm:prSet>
      <dgm:spPr/>
    </dgm:pt>
    <dgm:pt modelId="{465B07B1-965F-4FB1-BC71-7213C3256450}" type="pres">
      <dgm:prSet presAssocID="{BB69E1CA-4740-468B-A0A6-7473BA342298}" presName="rootComposite" presStyleCnt="0"/>
      <dgm:spPr/>
    </dgm:pt>
    <dgm:pt modelId="{90372AA2-82FF-4533-A8D3-D60DADDB9AFF}" type="pres">
      <dgm:prSet presAssocID="{BB69E1CA-4740-468B-A0A6-7473BA342298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C2932E1-32E4-4366-91A9-7F1F509B95DE}" type="pres">
      <dgm:prSet presAssocID="{BB69E1CA-4740-468B-A0A6-7473BA342298}" presName="rootConnector" presStyleLbl="node3" presStyleIdx="0" presStyleCnt="4"/>
      <dgm:spPr/>
      <dgm:t>
        <a:bodyPr/>
        <a:lstStyle/>
        <a:p>
          <a:endParaRPr lang="fr-FR"/>
        </a:p>
      </dgm:t>
    </dgm:pt>
    <dgm:pt modelId="{B4A50B69-7AD9-494A-ACF5-DC0EDAFE2A27}" type="pres">
      <dgm:prSet presAssocID="{BB69E1CA-4740-468B-A0A6-7473BA342298}" presName="hierChild4" presStyleCnt="0"/>
      <dgm:spPr/>
    </dgm:pt>
    <dgm:pt modelId="{0410A5B7-F634-4C4B-A618-075D570BEF9E}" type="pres">
      <dgm:prSet presAssocID="{BB69E1CA-4740-468B-A0A6-7473BA342298}" presName="hierChild5" presStyleCnt="0"/>
      <dgm:spPr/>
    </dgm:pt>
    <dgm:pt modelId="{4386392C-72B0-47E9-A83C-15F6A9838796}" type="pres">
      <dgm:prSet presAssocID="{7A3244D0-72FE-48A7-BD7E-BBACCFD0178B}" presName="Name37" presStyleLbl="parChTrans1D3" presStyleIdx="1" presStyleCnt="4"/>
      <dgm:spPr/>
      <dgm:t>
        <a:bodyPr/>
        <a:lstStyle/>
        <a:p>
          <a:endParaRPr lang="fr-FR"/>
        </a:p>
      </dgm:t>
    </dgm:pt>
    <dgm:pt modelId="{3C509820-C22D-4171-B040-1D18D34BEDEE}" type="pres">
      <dgm:prSet presAssocID="{09BAA068-AECE-4DD2-A24D-35CFECE462EF}" presName="hierRoot2" presStyleCnt="0">
        <dgm:presLayoutVars>
          <dgm:hierBranch val="init"/>
        </dgm:presLayoutVars>
      </dgm:prSet>
      <dgm:spPr/>
    </dgm:pt>
    <dgm:pt modelId="{974091D9-0558-4143-8858-BF6B96D05CB4}" type="pres">
      <dgm:prSet presAssocID="{09BAA068-AECE-4DD2-A24D-35CFECE462EF}" presName="rootComposite" presStyleCnt="0"/>
      <dgm:spPr/>
    </dgm:pt>
    <dgm:pt modelId="{DF6F9DA7-1A76-48D9-93B9-952A1150DA97}" type="pres">
      <dgm:prSet presAssocID="{09BAA068-AECE-4DD2-A24D-35CFECE462E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1F5A177-0BC5-4AC3-8B06-A15FCFC6F96F}" type="pres">
      <dgm:prSet presAssocID="{09BAA068-AECE-4DD2-A24D-35CFECE462EF}" presName="rootConnector" presStyleLbl="node3" presStyleIdx="1" presStyleCnt="4"/>
      <dgm:spPr/>
      <dgm:t>
        <a:bodyPr/>
        <a:lstStyle/>
        <a:p>
          <a:endParaRPr lang="fr-FR"/>
        </a:p>
      </dgm:t>
    </dgm:pt>
    <dgm:pt modelId="{11F9D824-24FB-4A30-B648-CAF26401ABD6}" type="pres">
      <dgm:prSet presAssocID="{09BAA068-AECE-4DD2-A24D-35CFECE462EF}" presName="hierChild4" presStyleCnt="0"/>
      <dgm:spPr/>
    </dgm:pt>
    <dgm:pt modelId="{969E9463-C452-48A1-9951-DF4C8760A93E}" type="pres">
      <dgm:prSet presAssocID="{480B8E85-4856-4F22-B125-E492C11DD64F}" presName="Name37" presStyleLbl="parChTrans1D4" presStyleIdx="0" presStyleCnt="2"/>
      <dgm:spPr/>
      <dgm:t>
        <a:bodyPr/>
        <a:lstStyle/>
        <a:p>
          <a:endParaRPr lang="fr-FR"/>
        </a:p>
      </dgm:t>
    </dgm:pt>
    <dgm:pt modelId="{F4B10C00-13C4-4637-B862-394034F6EE31}" type="pres">
      <dgm:prSet presAssocID="{785B00B5-273C-4489-8566-A2A572BA7343}" presName="hierRoot2" presStyleCnt="0">
        <dgm:presLayoutVars>
          <dgm:hierBranch val="init"/>
        </dgm:presLayoutVars>
      </dgm:prSet>
      <dgm:spPr/>
    </dgm:pt>
    <dgm:pt modelId="{83EC3B21-D931-4FD0-9F30-C963663562D5}" type="pres">
      <dgm:prSet presAssocID="{785B00B5-273C-4489-8566-A2A572BA7343}" presName="rootComposite" presStyleCnt="0"/>
      <dgm:spPr/>
    </dgm:pt>
    <dgm:pt modelId="{B7D22B8F-0248-42BB-A955-69220189CF9D}" type="pres">
      <dgm:prSet presAssocID="{785B00B5-273C-4489-8566-A2A572BA7343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7A5594D-3AE2-4E22-8D33-77D8092EADED}" type="pres">
      <dgm:prSet presAssocID="{785B00B5-273C-4489-8566-A2A572BA7343}" presName="rootConnector" presStyleLbl="node4" presStyleIdx="0" presStyleCnt="2"/>
      <dgm:spPr/>
      <dgm:t>
        <a:bodyPr/>
        <a:lstStyle/>
        <a:p>
          <a:endParaRPr lang="fr-FR"/>
        </a:p>
      </dgm:t>
    </dgm:pt>
    <dgm:pt modelId="{524D03B4-82CB-4775-B027-6EAA3EAA9A9C}" type="pres">
      <dgm:prSet presAssocID="{785B00B5-273C-4489-8566-A2A572BA7343}" presName="hierChild4" presStyleCnt="0"/>
      <dgm:spPr/>
    </dgm:pt>
    <dgm:pt modelId="{C4DAA035-A73C-438D-ADD7-7AAAE3A82EE3}" type="pres">
      <dgm:prSet presAssocID="{785B00B5-273C-4489-8566-A2A572BA7343}" presName="hierChild5" presStyleCnt="0"/>
      <dgm:spPr/>
    </dgm:pt>
    <dgm:pt modelId="{1857727A-ABBE-43D1-83EF-4EA41B9285FF}" type="pres">
      <dgm:prSet presAssocID="{176F57AB-61F7-471A-98C8-D59FF5EB5FE7}" presName="Name37" presStyleLbl="parChTrans1D4" presStyleIdx="1" presStyleCnt="2"/>
      <dgm:spPr/>
      <dgm:t>
        <a:bodyPr/>
        <a:lstStyle/>
        <a:p>
          <a:endParaRPr lang="fr-FR"/>
        </a:p>
      </dgm:t>
    </dgm:pt>
    <dgm:pt modelId="{0E79CFF3-738D-40D8-BE1E-B2A5D51DAAAF}" type="pres">
      <dgm:prSet presAssocID="{DF9EF0C1-AB29-43AF-84B7-5EA2F2CDB65E}" presName="hierRoot2" presStyleCnt="0">
        <dgm:presLayoutVars>
          <dgm:hierBranch val="init"/>
        </dgm:presLayoutVars>
      </dgm:prSet>
      <dgm:spPr/>
    </dgm:pt>
    <dgm:pt modelId="{B654B58F-402E-4494-9D78-625142E71104}" type="pres">
      <dgm:prSet presAssocID="{DF9EF0C1-AB29-43AF-84B7-5EA2F2CDB65E}" presName="rootComposite" presStyleCnt="0"/>
      <dgm:spPr/>
    </dgm:pt>
    <dgm:pt modelId="{9B196665-0A3A-45A5-935C-D639D492DA3A}" type="pres">
      <dgm:prSet presAssocID="{DF9EF0C1-AB29-43AF-84B7-5EA2F2CDB65E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E7A5F87-3E28-4B64-81E9-09C3193B01EB}" type="pres">
      <dgm:prSet presAssocID="{DF9EF0C1-AB29-43AF-84B7-5EA2F2CDB65E}" presName="rootConnector" presStyleLbl="node4" presStyleIdx="1" presStyleCnt="2"/>
      <dgm:spPr/>
      <dgm:t>
        <a:bodyPr/>
        <a:lstStyle/>
        <a:p>
          <a:endParaRPr lang="fr-FR"/>
        </a:p>
      </dgm:t>
    </dgm:pt>
    <dgm:pt modelId="{9B547884-B71A-4EBD-9905-A2AA68DABEF3}" type="pres">
      <dgm:prSet presAssocID="{DF9EF0C1-AB29-43AF-84B7-5EA2F2CDB65E}" presName="hierChild4" presStyleCnt="0"/>
      <dgm:spPr/>
    </dgm:pt>
    <dgm:pt modelId="{8487BF56-710D-476B-BCB1-D03030391361}" type="pres">
      <dgm:prSet presAssocID="{DF9EF0C1-AB29-43AF-84B7-5EA2F2CDB65E}" presName="hierChild5" presStyleCnt="0"/>
      <dgm:spPr/>
    </dgm:pt>
    <dgm:pt modelId="{15A4AC53-40DF-4270-A81B-30F098CCDF17}" type="pres">
      <dgm:prSet presAssocID="{09BAA068-AECE-4DD2-A24D-35CFECE462EF}" presName="hierChild5" presStyleCnt="0"/>
      <dgm:spPr/>
    </dgm:pt>
    <dgm:pt modelId="{90FA5071-B320-45D2-8D97-7831A6AE9761}" type="pres">
      <dgm:prSet presAssocID="{1BE9DEE9-02B8-46BC-B4C8-1D50F3CB7401}" presName="hierChild5" presStyleCnt="0"/>
      <dgm:spPr/>
    </dgm:pt>
    <dgm:pt modelId="{1740070F-095B-4173-B681-07AC0A1A1FE9}" type="pres">
      <dgm:prSet presAssocID="{126FF12B-E121-496F-B0A1-29DE397CDFA9}" presName="Name37" presStyleLbl="parChTrans1D2" presStyleIdx="2" presStyleCnt="3"/>
      <dgm:spPr/>
      <dgm:t>
        <a:bodyPr/>
        <a:lstStyle/>
        <a:p>
          <a:endParaRPr lang="fr-FR"/>
        </a:p>
      </dgm:t>
    </dgm:pt>
    <dgm:pt modelId="{24BCCE1C-AE0A-4D6A-926C-8E6B3930CAF4}" type="pres">
      <dgm:prSet presAssocID="{014B124F-9686-4BA1-8874-CBF97879173E}" presName="hierRoot2" presStyleCnt="0">
        <dgm:presLayoutVars>
          <dgm:hierBranch val="init"/>
        </dgm:presLayoutVars>
      </dgm:prSet>
      <dgm:spPr/>
    </dgm:pt>
    <dgm:pt modelId="{A040B016-4111-44D3-9A55-12B434FD8A3A}" type="pres">
      <dgm:prSet presAssocID="{014B124F-9686-4BA1-8874-CBF97879173E}" presName="rootComposite" presStyleCnt="0"/>
      <dgm:spPr/>
    </dgm:pt>
    <dgm:pt modelId="{45797590-3379-4C3E-9F5B-557A0F97B096}" type="pres">
      <dgm:prSet presAssocID="{014B124F-9686-4BA1-8874-CBF97879173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FCA8052-08BE-4471-BAE1-3014318F87BF}" type="pres">
      <dgm:prSet presAssocID="{014B124F-9686-4BA1-8874-CBF97879173E}" presName="rootConnector" presStyleLbl="node2" presStyleIdx="2" presStyleCnt="3"/>
      <dgm:spPr/>
      <dgm:t>
        <a:bodyPr/>
        <a:lstStyle/>
        <a:p>
          <a:endParaRPr lang="fr-FR"/>
        </a:p>
      </dgm:t>
    </dgm:pt>
    <dgm:pt modelId="{4571A219-6A7F-437F-83A9-13987B00D94C}" type="pres">
      <dgm:prSet presAssocID="{014B124F-9686-4BA1-8874-CBF97879173E}" presName="hierChild4" presStyleCnt="0"/>
      <dgm:spPr/>
    </dgm:pt>
    <dgm:pt modelId="{2390FAB8-AB58-491D-AADF-D59C93A9BE1C}" type="pres">
      <dgm:prSet presAssocID="{B72306B2-D8AD-4D20-BE1C-CB167822EC9D}" presName="Name37" presStyleLbl="parChTrans1D3" presStyleIdx="2" presStyleCnt="4"/>
      <dgm:spPr/>
      <dgm:t>
        <a:bodyPr/>
        <a:lstStyle/>
        <a:p>
          <a:endParaRPr lang="fr-FR"/>
        </a:p>
      </dgm:t>
    </dgm:pt>
    <dgm:pt modelId="{E3BED079-FF2B-484B-9CC2-DB1F01C56489}" type="pres">
      <dgm:prSet presAssocID="{DE204F7B-D052-4168-A4AE-9449C70AB622}" presName="hierRoot2" presStyleCnt="0">
        <dgm:presLayoutVars>
          <dgm:hierBranch val="init"/>
        </dgm:presLayoutVars>
      </dgm:prSet>
      <dgm:spPr/>
    </dgm:pt>
    <dgm:pt modelId="{D840C9B1-4228-4B65-9813-5069A55F0FC2}" type="pres">
      <dgm:prSet presAssocID="{DE204F7B-D052-4168-A4AE-9449C70AB622}" presName="rootComposite" presStyleCnt="0"/>
      <dgm:spPr/>
    </dgm:pt>
    <dgm:pt modelId="{1AD979B6-98B3-45FF-872A-D40901A854F5}" type="pres">
      <dgm:prSet presAssocID="{DE204F7B-D052-4168-A4AE-9449C70AB62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C1CCDDA-5084-4823-A8D4-77A70B593390}" type="pres">
      <dgm:prSet presAssocID="{DE204F7B-D052-4168-A4AE-9449C70AB622}" presName="rootConnector" presStyleLbl="node3" presStyleIdx="2" presStyleCnt="4"/>
      <dgm:spPr/>
      <dgm:t>
        <a:bodyPr/>
        <a:lstStyle/>
        <a:p>
          <a:endParaRPr lang="fr-FR"/>
        </a:p>
      </dgm:t>
    </dgm:pt>
    <dgm:pt modelId="{3C8B0B89-F661-4CFB-9DFF-346050CD102E}" type="pres">
      <dgm:prSet presAssocID="{DE204F7B-D052-4168-A4AE-9449C70AB622}" presName="hierChild4" presStyleCnt="0"/>
      <dgm:spPr/>
    </dgm:pt>
    <dgm:pt modelId="{3403DDF6-7A64-4A06-A453-EC6E0B1CC305}" type="pres">
      <dgm:prSet presAssocID="{DE204F7B-D052-4168-A4AE-9449C70AB622}" presName="hierChild5" presStyleCnt="0"/>
      <dgm:spPr/>
    </dgm:pt>
    <dgm:pt modelId="{22AFD686-DEC1-486F-A2CD-8709DEC3F1FC}" type="pres">
      <dgm:prSet presAssocID="{967398DA-3097-46C2-AF39-613873308E96}" presName="Name37" presStyleLbl="parChTrans1D3" presStyleIdx="3" presStyleCnt="4"/>
      <dgm:spPr/>
      <dgm:t>
        <a:bodyPr/>
        <a:lstStyle/>
        <a:p>
          <a:endParaRPr lang="fr-FR"/>
        </a:p>
      </dgm:t>
    </dgm:pt>
    <dgm:pt modelId="{7C645E2C-9964-40DF-8750-AC2B15BD50AB}" type="pres">
      <dgm:prSet presAssocID="{3724863E-A405-4C8F-8E9F-33C3C3A31E59}" presName="hierRoot2" presStyleCnt="0">
        <dgm:presLayoutVars>
          <dgm:hierBranch val="init"/>
        </dgm:presLayoutVars>
      </dgm:prSet>
      <dgm:spPr/>
    </dgm:pt>
    <dgm:pt modelId="{CFDBFA32-B519-4335-A865-8DDBDF7D4A71}" type="pres">
      <dgm:prSet presAssocID="{3724863E-A405-4C8F-8E9F-33C3C3A31E59}" presName="rootComposite" presStyleCnt="0"/>
      <dgm:spPr/>
    </dgm:pt>
    <dgm:pt modelId="{7D587509-CEAB-4344-A09A-6756E9ABF14A}" type="pres">
      <dgm:prSet presAssocID="{3724863E-A405-4C8F-8E9F-33C3C3A31E59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6D1E792-11D6-4E14-BA6E-298EA779B0BA}" type="pres">
      <dgm:prSet presAssocID="{3724863E-A405-4C8F-8E9F-33C3C3A31E59}" presName="rootConnector" presStyleLbl="node3" presStyleIdx="3" presStyleCnt="4"/>
      <dgm:spPr/>
      <dgm:t>
        <a:bodyPr/>
        <a:lstStyle/>
        <a:p>
          <a:endParaRPr lang="fr-FR"/>
        </a:p>
      </dgm:t>
    </dgm:pt>
    <dgm:pt modelId="{1A00CF6F-F96D-435E-B691-B621F895746A}" type="pres">
      <dgm:prSet presAssocID="{3724863E-A405-4C8F-8E9F-33C3C3A31E59}" presName="hierChild4" presStyleCnt="0"/>
      <dgm:spPr/>
    </dgm:pt>
    <dgm:pt modelId="{9B1E8E4B-9F9F-4BA4-A5E8-6528468604C6}" type="pres">
      <dgm:prSet presAssocID="{3724863E-A405-4C8F-8E9F-33C3C3A31E59}" presName="hierChild5" presStyleCnt="0"/>
      <dgm:spPr/>
    </dgm:pt>
    <dgm:pt modelId="{E7EF13B8-7B5A-460E-B1DA-F0485101A053}" type="pres">
      <dgm:prSet presAssocID="{014B124F-9686-4BA1-8874-CBF97879173E}" presName="hierChild5" presStyleCnt="0"/>
      <dgm:spPr/>
    </dgm:pt>
    <dgm:pt modelId="{D16547F6-66A9-4313-9C8F-A69F69BE727E}" type="pres">
      <dgm:prSet presAssocID="{3C6196A3-427B-4BBD-9A2A-AD000B87C45C}" presName="hierChild3" presStyleCnt="0"/>
      <dgm:spPr/>
    </dgm:pt>
  </dgm:ptLst>
  <dgm:cxnLst>
    <dgm:cxn modelId="{770AC8C6-9FCF-432A-9769-0D438E120655}" srcId="{1BE9DEE9-02B8-46BC-B4C8-1D50F3CB7401}" destId="{BB69E1CA-4740-468B-A0A6-7473BA342298}" srcOrd="0" destOrd="0" parTransId="{7CC98AEC-BF6F-40CA-B353-A78194E3D2A4}" sibTransId="{6BA96334-C49F-4311-AE7F-67AA2D7FA072}"/>
    <dgm:cxn modelId="{25F411EC-AD49-4B14-B16A-25A1DF7BD88A}" srcId="{3C6196A3-427B-4BBD-9A2A-AD000B87C45C}" destId="{D1F0B507-4566-4927-A4CC-D4FBC7541107}" srcOrd="0" destOrd="0" parTransId="{A744BCA9-D9B7-400B-B063-E42E41ED180B}" sibTransId="{66A5D049-54B6-415E-BE7D-EFFF807F65C0}"/>
    <dgm:cxn modelId="{166F6B64-C80F-4462-AAAF-607D63965B18}" srcId="{3C6196A3-427B-4BBD-9A2A-AD000B87C45C}" destId="{014B124F-9686-4BA1-8874-CBF97879173E}" srcOrd="2" destOrd="0" parTransId="{126FF12B-E121-496F-B0A1-29DE397CDFA9}" sibTransId="{F3D27AAF-1835-4B29-A931-73DD165FC4D9}"/>
    <dgm:cxn modelId="{E69BBBB7-9B19-44A2-9339-43FE39EE02F1}" type="presOf" srcId="{DE204F7B-D052-4168-A4AE-9449C70AB622}" destId="{4C1CCDDA-5084-4823-A8D4-77A70B593390}" srcOrd="1" destOrd="0" presId="urn:microsoft.com/office/officeart/2005/8/layout/orgChart1"/>
    <dgm:cxn modelId="{59BB5C93-70D0-4C29-A467-A85D2FA08460}" type="presOf" srcId="{41176B0B-604C-4F5D-9AA4-FD3503FE935A}" destId="{F4D3EB13-DF60-4D40-A330-4831A336B0EE}" srcOrd="0" destOrd="0" presId="urn:microsoft.com/office/officeart/2005/8/layout/orgChart1"/>
    <dgm:cxn modelId="{D6229CFB-6761-4223-9F6E-9131E306B627}" srcId="{09BAA068-AECE-4DD2-A24D-35CFECE462EF}" destId="{DF9EF0C1-AB29-43AF-84B7-5EA2F2CDB65E}" srcOrd="1" destOrd="0" parTransId="{176F57AB-61F7-471A-98C8-D59FF5EB5FE7}" sibTransId="{477D8B08-BC5D-4753-B968-D6B749B6973C}"/>
    <dgm:cxn modelId="{627D308B-5DAD-4FDD-BF46-779ED6832BBD}" type="presOf" srcId="{55840914-AF92-43A1-BCD8-6EB644B2F94F}" destId="{67C2AE03-4541-4ED0-9CA5-DFC157939448}" srcOrd="0" destOrd="0" presId="urn:microsoft.com/office/officeart/2005/8/layout/orgChart1"/>
    <dgm:cxn modelId="{DCA6E9A6-236D-4350-8CEF-DB66EDFA205D}" type="presOf" srcId="{3C6196A3-427B-4BBD-9A2A-AD000B87C45C}" destId="{8B3A41EC-840C-4637-99C1-6C973B5BCDF9}" srcOrd="0" destOrd="0" presId="urn:microsoft.com/office/officeart/2005/8/layout/orgChart1"/>
    <dgm:cxn modelId="{35997819-A15B-4CE7-BF56-804BC49A3B7B}" type="presOf" srcId="{D1F0B507-4566-4927-A4CC-D4FBC7541107}" destId="{42495D83-8DC4-4CEA-8361-06ADA743906A}" srcOrd="0" destOrd="0" presId="urn:microsoft.com/office/officeart/2005/8/layout/orgChart1"/>
    <dgm:cxn modelId="{7FCECD43-1859-4A20-8FF9-A5117210450C}" type="presOf" srcId="{09BAA068-AECE-4DD2-A24D-35CFECE462EF}" destId="{01F5A177-0BC5-4AC3-8B06-A15FCFC6F96F}" srcOrd="1" destOrd="0" presId="urn:microsoft.com/office/officeart/2005/8/layout/orgChart1"/>
    <dgm:cxn modelId="{4EE82182-1DFD-4A32-8175-D34BE4669937}" type="presOf" srcId="{1BE9DEE9-02B8-46BC-B4C8-1D50F3CB7401}" destId="{D6F84B49-350B-42D1-A8DC-74D10E8D55C3}" srcOrd="1" destOrd="0" presId="urn:microsoft.com/office/officeart/2005/8/layout/orgChart1"/>
    <dgm:cxn modelId="{23C63F27-CF47-4D53-927D-185CCF4F2067}" type="presOf" srcId="{BB69E1CA-4740-468B-A0A6-7473BA342298}" destId="{2C2932E1-32E4-4366-91A9-7F1F509B95DE}" srcOrd="1" destOrd="0" presId="urn:microsoft.com/office/officeart/2005/8/layout/orgChart1"/>
    <dgm:cxn modelId="{3C96222D-8EFC-4964-8CAE-809155317455}" type="presOf" srcId="{3C6196A3-427B-4BBD-9A2A-AD000B87C45C}" destId="{F354445F-2C4C-4876-BCA2-701F8DCBE76F}" srcOrd="1" destOrd="0" presId="urn:microsoft.com/office/officeart/2005/8/layout/orgChart1"/>
    <dgm:cxn modelId="{FAEDB8F3-5B3C-4BC0-8A2B-EB03AD7BC882}" type="presOf" srcId="{3724863E-A405-4C8F-8E9F-33C3C3A31E59}" destId="{76D1E792-11D6-4E14-BA6E-298EA779B0BA}" srcOrd="1" destOrd="0" presId="urn:microsoft.com/office/officeart/2005/8/layout/orgChart1"/>
    <dgm:cxn modelId="{FD2B4468-7C0F-4FC6-A97D-2647280B3BF5}" type="presOf" srcId="{126FF12B-E121-496F-B0A1-29DE397CDFA9}" destId="{1740070F-095B-4173-B681-07AC0A1A1FE9}" srcOrd="0" destOrd="0" presId="urn:microsoft.com/office/officeart/2005/8/layout/orgChart1"/>
    <dgm:cxn modelId="{DA367B93-705F-46BE-86C3-5D5F876829C0}" type="presOf" srcId="{DF9EF0C1-AB29-43AF-84B7-5EA2F2CDB65E}" destId="{5E7A5F87-3E28-4B64-81E9-09C3193B01EB}" srcOrd="1" destOrd="0" presId="urn:microsoft.com/office/officeart/2005/8/layout/orgChart1"/>
    <dgm:cxn modelId="{8E763EBC-7241-41B0-9A80-11B1A701ADBB}" srcId="{3C6196A3-427B-4BBD-9A2A-AD000B87C45C}" destId="{1BE9DEE9-02B8-46BC-B4C8-1D50F3CB7401}" srcOrd="1" destOrd="0" parTransId="{41176B0B-604C-4F5D-9AA4-FD3503FE935A}" sibTransId="{1C331A4C-5CFC-4AC2-AF92-47406DB67BEC}"/>
    <dgm:cxn modelId="{4D4214EC-7D33-4E02-ACE3-C1E07CE2DBF3}" type="presOf" srcId="{785B00B5-273C-4489-8566-A2A572BA7343}" destId="{B7D22B8F-0248-42BB-A955-69220189CF9D}" srcOrd="0" destOrd="0" presId="urn:microsoft.com/office/officeart/2005/8/layout/orgChart1"/>
    <dgm:cxn modelId="{DDF1DB5B-E6EF-4CA3-A250-64CFFB57225C}" type="presOf" srcId="{DE204F7B-D052-4168-A4AE-9449C70AB622}" destId="{1AD979B6-98B3-45FF-872A-D40901A854F5}" srcOrd="0" destOrd="0" presId="urn:microsoft.com/office/officeart/2005/8/layout/orgChart1"/>
    <dgm:cxn modelId="{28610E7E-D8DA-4789-826F-8FD147670819}" type="presOf" srcId="{09BAA068-AECE-4DD2-A24D-35CFECE462EF}" destId="{DF6F9DA7-1A76-48D9-93B9-952A1150DA97}" srcOrd="0" destOrd="0" presId="urn:microsoft.com/office/officeart/2005/8/layout/orgChart1"/>
    <dgm:cxn modelId="{C05B84DF-CBA8-484F-9BBD-E7D0BCF521F4}" type="presOf" srcId="{014B124F-9686-4BA1-8874-CBF97879173E}" destId="{2FCA8052-08BE-4471-BAE1-3014318F87BF}" srcOrd="1" destOrd="0" presId="urn:microsoft.com/office/officeart/2005/8/layout/orgChart1"/>
    <dgm:cxn modelId="{5AE13EBD-6D08-40D5-B9BA-A89C6EF016CC}" type="presOf" srcId="{D1F0B507-4566-4927-A4CC-D4FBC7541107}" destId="{9279BB8C-9CA8-45DA-B52F-A820AA03D966}" srcOrd="1" destOrd="0" presId="urn:microsoft.com/office/officeart/2005/8/layout/orgChart1"/>
    <dgm:cxn modelId="{CF67B799-4FF7-4FED-B61F-EFA17472EB9C}" type="presOf" srcId="{014B124F-9686-4BA1-8874-CBF97879173E}" destId="{45797590-3379-4C3E-9F5B-557A0F97B096}" srcOrd="0" destOrd="0" presId="urn:microsoft.com/office/officeart/2005/8/layout/orgChart1"/>
    <dgm:cxn modelId="{7BA1453E-CC61-42DB-9005-B03A52FA3F75}" type="presOf" srcId="{480B8E85-4856-4F22-B125-E492C11DD64F}" destId="{969E9463-C452-48A1-9951-DF4C8760A93E}" srcOrd="0" destOrd="0" presId="urn:microsoft.com/office/officeart/2005/8/layout/orgChart1"/>
    <dgm:cxn modelId="{CD9486CC-F5B5-4CAC-9F80-6A154A854D4C}" type="presOf" srcId="{7CC98AEC-BF6F-40CA-B353-A78194E3D2A4}" destId="{4E4FC927-00A2-4F60-A3F9-C19E13640BD1}" srcOrd="0" destOrd="0" presId="urn:microsoft.com/office/officeart/2005/8/layout/orgChart1"/>
    <dgm:cxn modelId="{3A1CC1CD-70AF-4633-B27F-CEF743B72BBE}" type="presOf" srcId="{7A3244D0-72FE-48A7-BD7E-BBACCFD0178B}" destId="{4386392C-72B0-47E9-A83C-15F6A9838796}" srcOrd="0" destOrd="0" presId="urn:microsoft.com/office/officeart/2005/8/layout/orgChart1"/>
    <dgm:cxn modelId="{443CF034-8475-4DCE-8D6A-10B3F2182A5E}" srcId="{09BAA068-AECE-4DD2-A24D-35CFECE462EF}" destId="{785B00B5-273C-4489-8566-A2A572BA7343}" srcOrd="0" destOrd="0" parTransId="{480B8E85-4856-4F22-B125-E492C11DD64F}" sibTransId="{B5E07E05-A043-45FC-A322-12258CAF71DC}"/>
    <dgm:cxn modelId="{F9EEF156-3C5F-4609-9917-431D21679DF4}" srcId="{014B124F-9686-4BA1-8874-CBF97879173E}" destId="{DE204F7B-D052-4168-A4AE-9449C70AB622}" srcOrd="0" destOrd="0" parTransId="{B72306B2-D8AD-4D20-BE1C-CB167822EC9D}" sibTransId="{62C18592-B7BF-4D22-BAE7-DE82044998E4}"/>
    <dgm:cxn modelId="{63C825EC-C2D7-4990-AF03-4C70C6E5D092}" type="presOf" srcId="{BB69E1CA-4740-468B-A0A6-7473BA342298}" destId="{90372AA2-82FF-4533-A8D3-D60DADDB9AFF}" srcOrd="0" destOrd="0" presId="urn:microsoft.com/office/officeart/2005/8/layout/orgChart1"/>
    <dgm:cxn modelId="{32081CEB-9F2F-4323-B62C-6FBE64C2FE3A}" type="presOf" srcId="{A744BCA9-D9B7-400B-B063-E42E41ED180B}" destId="{F5D9405C-4171-4901-B2A9-E4E1685E20F1}" srcOrd="0" destOrd="0" presId="urn:microsoft.com/office/officeart/2005/8/layout/orgChart1"/>
    <dgm:cxn modelId="{8C61D688-CB39-43F7-9968-FD502E9D9AD9}" srcId="{1BE9DEE9-02B8-46BC-B4C8-1D50F3CB7401}" destId="{09BAA068-AECE-4DD2-A24D-35CFECE462EF}" srcOrd="1" destOrd="0" parTransId="{7A3244D0-72FE-48A7-BD7E-BBACCFD0178B}" sibTransId="{150DB7C6-DF32-4CC2-AF4E-04B2BB05CDE2}"/>
    <dgm:cxn modelId="{BCBC0407-D64A-433B-A796-67750D2C1435}" srcId="{014B124F-9686-4BA1-8874-CBF97879173E}" destId="{3724863E-A405-4C8F-8E9F-33C3C3A31E59}" srcOrd="1" destOrd="0" parTransId="{967398DA-3097-46C2-AF39-613873308E96}" sibTransId="{A41D998C-1E77-4888-81A4-5BF5992CC55E}"/>
    <dgm:cxn modelId="{215C710D-B01C-40DF-9CD1-E8784446F675}" type="presOf" srcId="{967398DA-3097-46C2-AF39-613873308E96}" destId="{22AFD686-DEC1-486F-A2CD-8709DEC3F1FC}" srcOrd="0" destOrd="0" presId="urn:microsoft.com/office/officeart/2005/8/layout/orgChart1"/>
    <dgm:cxn modelId="{A03AB434-B1DF-450D-A6E4-0B47D4806028}" type="presOf" srcId="{3724863E-A405-4C8F-8E9F-33C3C3A31E59}" destId="{7D587509-CEAB-4344-A09A-6756E9ABF14A}" srcOrd="0" destOrd="0" presId="urn:microsoft.com/office/officeart/2005/8/layout/orgChart1"/>
    <dgm:cxn modelId="{0767555C-3C52-4474-8ED2-3D665DD79813}" type="presOf" srcId="{785B00B5-273C-4489-8566-A2A572BA7343}" destId="{47A5594D-3AE2-4E22-8D33-77D8092EADED}" srcOrd="1" destOrd="0" presId="urn:microsoft.com/office/officeart/2005/8/layout/orgChart1"/>
    <dgm:cxn modelId="{EB831ABC-8197-4ECE-9A2C-A45F7E5332C5}" type="presOf" srcId="{1BE9DEE9-02B8-46BC-B4C8-1D50F3CB7401}" destId="{D8FD7D0F-D15F-4CDD-A4A5-EFAA4638C2BA}" srcOrd="0" destOrd="0" presId="urn:microsoft.com/office/officeart/2005/8/layout/orgChart1"/>
    <dgm:cxn modelId="{15B58745-52DF-4102-8E83-991048D4F9FD}" type="presOf" srcId="{B72306B2-D8AD-4D20-BE1C-CB167822EC9D}" destId="{2390FAB8-AB58-491D-AADF-D59C93A9BE1C}" srcOrd="0" destOrd="0" presId="urn:microsoft.com/office/officeart/2005/8/layout/orgChart1"/>
    <dgm:cxn modelId="{3E55C00C-9AD0-4249-B9F4-29E3AD047F3C}" type="presOf" srcId="{DF9EF0C1-AB29-43AF-84B7-5EA2F2CDB65E}" destId="{9B196665-0A3A-45A5-935C-D639D492DA3A}" srcOrd="0" destOrd="0" presId="urn:microsoft.com/office/officeart/2005/8/layout/orgChart1"/>
    <dgm:cxn modelId="{10DBEEC4-6A63-4AF7-BA82-27EA2962E6CB}" srcId="{55840914-AF92-43A1-BCD8-6EB644B2F94F}" destId="{3C6196A3-427B-4BBD-9A2A-AD000B87C45C}" srcOrd="0" destOrd="0" parTransId="{4997A1E9-DEA6-4FA4-9540-72DE66F1C45A}" sibTransId="{7A0E4C9E-DCB3-4955-9E32-D0D56DC8D7BD}"/>
    <dgm:cxn modelId="{197355EF-8BFB-425D-9558-A499C47CCF71}" type="presOf" srcId="{176F57AB-61F7-471A-98C8-D59FF5EB5FE7}" destId="{1857727A-ABBE-43D1-83EF-4EA41B9285FF}" srcOrd="0" destOrd="0" presId="urn:microsoft.com/office/officeart/2005/8/layout/orgChart1"/>
    <dgm:cxn modelId="{3F2A2199-6400-4FA4-A16D-E52295834C18}" type="presParOf" srcId="{67C2AE03-4541-4ED0-9CA5-DFC157939448}" destId="{DAB92CB1-3ED8-44B7-91F6-E85DAB38BD32}" srcOrd="0" destOrd="0" presId="urn:microsoft.com/office/officeart/2005/8/layout/orgChart1"/>
    <dgm:cxn modelId="{F466EED8-D2D8-4729-9D6E-2D6D8A814241}" type="presParOf" srcId="{DAB92CB1-3ED8-44B7-91F6-E85DAB38BD32}" destId="{9BF7F7F4-E045-4E4A-9A67-75E25AE531F0}" srcOrd="0" destOrd="0" presId="urn:microsoft.com/office/officeart/2005/8/layout/orgChart1"/>
    <dgm:cxn modelId="{F4C9DE55-83CC-423B-9B38-D27F01A4FAC7}" type="presParOf" srcId="{9BF7F7F4-E045-4E4A-9A67-75E25AE531F0}" destId="{8B3A41EC-840C-4637-99C1-6C973B5BCDF9}" srcOrd="0" destOrd="0" presId="urn:microsoft.com/office/officeart/2005/8/layout/orgChart1"/>
    <dgm:cxn modelId="{DC82BE20-A3D7-4B4D-ACBA-91F429C8DFD7}" type="presParOf" srcId="{9BF7F7F4-E045-4E4A-9A67-75E25AE531F0}" destId="{F354445F-2C4C-4876-BCA2-701F8DCBE76F}" srcOrd="1" destOrd="0" presId="urn:microsoft.com/office/officeart/2005/8/layout/orgChart1"/>
    <dgm:cxn modelId="{0D3FEE57-A21E-4FFB-AB67-35510C99794B}" type="presParOf" srcId="{DAB92CB1-3ED8-44B7-91F6-E85DAB38BD32}" destId="{D12F4E38-F58D-4742-BAED-23378DB18F76}" srcOrd="1" destOrd="0" presId="urn:microsoft.com/office/officeart/2005/8/layout/orgChart1"/>
    <dgm:cxn modelId="{AD75E527-B1E5-4CD6-A61E-C655187E9467}" type="presParOf" srcId="{D12F4E38-F58D-4742-BAED-23378DB18F76}" destId="{F5D9405C-4171-4901-B2A9-E4E1685E20F1}" srcOrd="0" destOrd="0" presId="urn:microsoft.com/office/officeart/2005/8/layout/orgChart1"/>
    <dgm:cxn modelId="{ECE69788-6F14-4B9B-8CA0-52B6EC5D1F74}" type="presParOf" srcId="{D12F4E38-F58D-4742-BAED-23378DB18F76}" destId="{411EDE29-9131-44E1-8BC2-D2E8CBBA65DE}" srcOrd="1" destOrd="0" presId="urn:microsoft.com/office/officeart/2005/8/layout/orgChart1"/>
    <dgm:cxn modelId="{774FB716-8439-4091-A925-38A07BD565B8}" type="presParOf" srcId="{411EDE29-9131-44E1-8BC2-D2E8CBBA65DE}" destId="{4E4C4D84-9DCC-4C17-9D3E-AD330CF6E851}" srcOrd="0" destOrd="0" presId="urn:microsoft.com/office/officeart/2005/8/layout/orgChart1"/>
    <dgm:cxn modelId="{1AF3A9DD-0F2C-44AC-83CF-95F3495861D9}" type="presParOf" srcId="{4E4C4D84-9DCC-4C17-9D3E-AD330CF6E851}" destId="{42495D83-8DC4-4CEA-8361-06ADA743906A}" srcOrd="0" destOrd="0" presId="urn:microsoft.com/office/officeart/2005/8/layout/orgChart1"/>
    <dgm:cxn modelId="{09423C81-42F7-43AB-85FA-9BDBEF6EEB0B}" type="presParOf" srcId="{4E4C4D84-9DCC-4C17-9D3E-AD330CF6E851}" destId="{9279BB8C-9CA8-45DA-B52F-A820AA03D966}" srcOrd="1" destOrd="0" presId="urn:microsoft.com/office/officeart/2005/8/layout/orgChart1"/>
    <dgm:cxn modelId="{0DBB9177-5431-40EB-BF28-C185A47138B5}" type="presParOf" srcId="{411EDE29-9131-44E1-8BC2-D2E8CBBA65DE}" destId="{CD939C37-DEAE-4E03-9B79-C03440CDFABA}" srcOrd="1" destOrd="0" presId="urn:microsoft.com/office/officeart/2005/8/layout/orgChart1"/>
    <dgm:cxn modelId="{E37C015C-C913-4091-9D1E-8F1875F76BE5}" type="presParOf" srcId="{411EDE29-9131-44E1-8BC2-D2E8CBBA65DE}" destId="{DD034CE0-FC55-41B1-AE00-CC2C449F763C}" srcOrd="2" destOrd="0" presId="urn:microsoft.com/office/officeart/2005/8/layout/orgChart1"/>
    <dgm:cxn modelId="{B6615630-8C85-4762-886A-1CE3FBEDE691}" type="presParOf" srcId="{D12F4E38-F58D-4742-BAED-23378DB18F76}" destId="{F4D3EB13-DF60-4D40-A330-4831A336B0EE}" srcOrd="2" destOrd="0" presId="urn:microsoft.com/office/officeart/2005/8/layout/orgChart1"/>
    <dgm:cxn modelId="{A0076626-6042-4670-902C-0EEE87759374}" type="presParOf" srcId="{D12F4E38-F58D-4742-BAED-23378DB18F76}" destId="{2515CA6B-A2A9-4330-8F03-048DE8FE30A8}" srcOrd="3" destOrd="0" presId="urn:microsoft.com/office/officeart/2005/8/layout/orgChart1"/>
    <dgm:cxn modelId="{E2D20CFE-D1C3-4317-89D6-42FB73CA91E3}" type="presParOf" srcId="{2515CA6B-A2A9-4330-8F03-048DE8FE30A8}" destId="{3E1E31CF-4883-440C-8979-37AA40A8800A}" srcOrd="0" destOrd="0" presId="urn:microsoft.com/office/officeart/2005/8/layout/orgChart1"/>
    <dgm:cxn modelId="{9E4772B7-F127-461A-A22B-28093354DAF4}" type="presParOf" srcId="{3E1E31CF-4883-440C-8979-37AA40A8800A}" destId="{D8FD7D0F-D15F-4CDD-A4A5-EFAA4638C2BA}" srcOrd="0" destOrd="0" presId="urn:microsoft.com/office/officeart/2005/8/layout/orgChart1"/>
    <dgm:cxn modelId="{A80DA364-AB59-489E-B402-03F1B38530B2}" type="presParOf" srcId="{3E1E31CF-4883-440C-8979-37AA40A8800A}" destId="{D6F84B49-350B-42D1-A8DC-74D10E8D55C3}" srcOrd="1" destOrd="0" presId="urn:microsoft.com/office/officeart/2005/8/layout/orgChart1"/>
    <dgm:cxn modelId="{7416BE5F-FD99-4530-A634-72F59B8DFA7D}" type="presParOf" srcId="{2515CA6B-A2A9-4330-8F03-048DE8FE30A8}" destId="{75D89D66-35C5-4108-A83C-4D0B1EEB4C31}" srcOrd="1" destOrd="0" presId="urn:microsoft.com/office/officeart/2005/8/layout/orgChart1"/>
    <dgm:cxn modelId="{0FB9BC9E-1DEE-4684-A84C-AC02E03A0CB7}" type="presParOf" srcId="{75D89D66-35C5-4108-A83C-4D0B1EEB4C31}" destId="{4E4FC927-00A2-4F60-A3F9-C19E13640BD1}" srcOrd="0" destOrd="0" presId="urn:microsoft.com/office/officeart/2005/8/layout/orgChart1"/>
    <dgm:cxn modelId="{9CB40348-4D2E-4DB0-B366-AB00A2CFA00C}" type="presParOf" srcId="{75D89D66-35C5-4108-A83C-4D0B1EEB4C31}" destId="{83CD4885-EBD7-45DB-A9C2-122E6F7C8F4A}" srcOrd="1" destOrd="0" presId="urn:microsoft.com/office/officeart/2005/8/layout/orgChart1"/>
    <dgm:cxn modelId="{3E4BA584-9CBB-4B05-8B6C-3847FF8F0CAE}" type="presParOf" srcId="{83CD4885-EBD7-45DB-A9C2-122E6F7C8F4A}" destId="{465B07B1-965F-4FB1-BC71-7213C3256450}" srcOrd="0" destOrd="0" presId="urn:microsoft.com/office/officeart/2005/8/layout/orgChart1"/>
    <dgm:cxn modelId="{133A34DB-694E-4033-9E02-6B86EAF4DB6E}" type="presParOf" srcId="{465B07B1-965F-4FB1-BC71-7213C3256450}" destId="{90372AA2-82FF-4533-A8D3-D60DADDB9AFF}" srcOrd="0" destOrd="0" presId="urn:microsoft.com/office/officeart/2005/8/layout/orgChart1"/>
    <dgm:cxn modelId="{71603643-D625-4884-80DF-2DB8D38780E9}" type="presParOf" srcId="{465B07B1-965F-4FB1-BC71-7213C3256450}" destId="{2C2932E1-32E4-4366-91A9-7F1F509B95DE}" srcOrd="1" destOrd="0" presId="urn:microsoft.com/office/officeart/2005/8/layout/orgChart1"/>
    <dgm:cxn modelId="{871A1AAA-956C-4DC0-9435-406A91C597A8}" type="presParOf" srcId="{83CD4885-EBD7-45DB-A9C2-122E6F7C8F4A}" destId="{B4A50B69-7AD9-494A-ACF5-DC0EDAFE2A27}" srcOrd="1" destOrd="0" presId="urn:microsoft.com/office/officeart/2005/8/layout/orgChart1"/>
    <dgm:cxn modelId="{B7379DA7-63E2-4EB0-9757-5FE2E792EB31}" type="presParOf" srcId="{83CD4885-EBD7-45DB-A9C2-122E6F7C8F4A}" destId="{0410A5B7-F634-4C4B-A618-075D570BEF9E}" srcOrd="2" destOrd="0" presId="urn:microsoft.com/office/officeart/2005/8/layout/orgChart1"/>
    <dgm:cxn modelId="{41C90AEE-FDB3-43FC-996B-75B9CA339F46}" type="presParOf" srcId="{75D89D66-35C5-4108-A83C-4D0B1EEB4C31}" destId="{4386392C-72B0-47E9-A83C-15F6A9838796}" srcOrd="2" destOrd="0" presId="urn:microsoft.com/office/officeart/2005/8/layout/orgChart1"/>
    <dgm:cxn modelId="{373BB55B-E260-4F57-8B00-A66206B91341}" type="presParOf" srcId="{75D89D66-35C5-4108-A83C-4D0B1EEB4C31}" destId="{3C509820-C22D-4171-B040-1D18D34BEDEE}" srcOrd="3" destOrd="0" presId="urn:microsoft.com/office/officeart/2005/8/layout/orgChart1"/>
    <dgm:cxn modelId="{682A0A1E-0558-40EC-BB39-154B88E7013F}" type="presParOf" srcId="{3C509820-C22D-4171-B040-1D18D34BEDEE}" destId="{974091D9-0558-4143-8858-BF6B96D05CB4}" srcOrd="0" destOrd="0" presId="urn:microsoft.com/office/officeart/2005/8/layout/orgChart1"/>
    <dgm:cxn modelId="{99097E43-C7D6-46A5-BF53-CFF98FFD10F3}" type="presParOf" srcId="{974091D9-0558-4143-8858-BF6B96D05CB4}" destId="{DF6F9DA7-1A76-48D9-93B9-952A1150DA97}" srcOrd="0" destOrd="0" presId="urn:microsoft.com/office/officeart/2005/8/layout/orgChart1"/>
    <dgm:cxn modelId="{1669E980-C73F-4D88-BA1C-F09EA31EB490}" type="presParOf" srcId="{974091D9-0558-4143-8858-BF6B96D05CB4}" destId="{01F5A177-0BC5-4AC3-8B06-A15FCFC6F96F}" srcOrd="1" destOrd="0" presId="urn:microsoft.com/office/officeart/2005/8/layout/orgChart1"/>
    <dgm:cxn modelId="{BD82CCD7-7AB0-4BEC-B94B-06FBDC647364}" type="presParOf" srcId="{3C509820-C22D-4171-B040-1D18D34BEDEE}" destId="{11F9D824-24FB-4A30-B648-CAF26401ABD6}" srcOrd="1" destOrd="0" presId="urn:microsoft.com/office/officeart/2005/8/layout/orgChart1"/>
    <dgm:cxn modelId="{EB030753-6B9A-404F-903C-107C309B3BB9}" type="presParOf" srcId="{11F9D824-24FB-4A30-B648-CAF26401ABD6}" destId="{969E9463-C452-48A1-9951-DF4C8760A93E}" srcOrd="0" destOrd="0" presId="urn:microsoft.com/office/officeart/2005/8/layout/orgChart1"/>
    <dgm:cxn modelId="{618048E1-CDE8-4BDE-9195-439DC51ACF90}" type="presParOf" srcId="{11F9D824-24FB-4A30-B648-CAF26401ABD6}" destId="{F4B10C00-13C4-4637-B862-394034F6EE31}" srcOrd="1" destOrd="0" presId="urn:microsoft.com/office/officeart/2005/8/layout/orgChart1"/>
    <dgm:cxn modelId="{4370AE2F-E5C5-4438-9C57-7AB111019618}" type="presParOf" srcId="{F4B10C00-13C4-4637-B862-394034F6EE31}" destId="{83EC3B21-D931-4FD0-9F30-C963663562D5}" srcOrd="0" destOrd="0" presId="urn:microsoft.com/office/officeart/2005/8/layout/orgChart1"/>
    <dgm:cxn modelId="{2F15536D-FB8E-40CD-86C9-F83DB514F465}" type="presParOf" srcId="{83EC3B21-D931-4FD0-9F30-C963663562D5}" destId="{B7D22B8F-0248-42BB-A955-69220189CF9D}" srcOrd="0" destOrd="0" presId="urn:microsoft.com/office/officeart/2005/8/layout/orgChart1"/>
    <dgm:cxn modelId="{5A85584F-01AE-469B-ACF7-AB6F4C9E16F4}" type="presParOf" srcId="{83EC3B21-D931-4FD0-9F30-C963663562D5}" destId="{47A5594D-3AE2-4E22-8D33-77D8092EADED}" srcOrd="1" destOrd="0" presId="urn:microsoft.com/office/officeart/2005/8/layout/orgChart1"/>
    <dgm:cxn modelId="{ECBA2D52-3AF9-43B6-8FA7-779AF3EFD2B8}" type="presParOf" srcId="{F4B10C00-13C4-4637-B862-394034F6EE31}" destId="{524D03B4-82CB-4775-B027-6EAA3EAA9A9C}" srcOrd="1" destOrd="0" presId="urn:microsoft.com/office/officeart/2005/8/layout/orgChart1"/>
    <dgm:cxn modelId="{BDC455D7-C57C-4999-B2DE-E7EDC6263F56}" type="presParOf" srcId="{F4B10C00-13C4-4637-B862-394034F6EE31}" destId="{C4DAA035-A73C-438D-ADD7-7AAAE3A82EE3}" srcOrd="2" destOrd="0" presId="urn:microsoft.com/office/officeart/2005/8/layout/orgChart1"/>
    <dgm:cxn modelId="{80E288C7-5FC5-4833-8F60-89794DE44009}" type="presParOf" srcId="{11F9D824-24FB-4A30-B648-CAF26401ABD6}" destId="{1857727A-ABBE-43D1-83EF-4EA41B9285FF}" srcOrd="2" destOrd="0" presId="urn:microsoft.com/office/officeart/2005/8/layout/orgChart1"/>
    <dgm:cxn modelId="{863F881E-660F-4514-ADF2-BF1BCC4CE366}" type="presParOf" srcId="{11F9D824-24FB-4A30-B648-CAF26401ABD6}" destId="{0E79CFF3-738D-40D8-BE1E-B2A5D51DAAAF}" srcOrd="3" destOrd="0" presId="urn:microsoft.com/office/officeart/2005/8/layout/orgChart1"/>
    <dgm:cxn modelId="{2F45BC57-ECE0-49EE-9D9A-8E09EF9DFE20}" type="presParOf" srcId="{0E79CFF3-738D-40D8-BE1E-B2A5D51DAAAF}" destId="{B654B58F-402E-4494-9D78-625142E71104}" srcOrd="0" destOrd="0" presId="urn:microsoft.com/office/officeart/2005/8/layout/orgChart1"/>
    <dgm:cxn modelId="{B4547BD7-E1D4-45CB-BD47-85C2DBFD00FB}" type="presParOf" srcId="{B654B58F-402E-4494-9D78-625142E71104}" destId="{9B196665-0A3A-45A5-935C-D639D492DA3A}" srcOrd="0" destOrd="0" presId="urn:microsoft.com/office/officeart/2005/8/layout/orgChart1"/>
    <dgm:cxn modelId="{37AD8BE9-6C6E-4704-B6A9-BECB35C05C37}" type="presParOf" srcId="{B654B58F-402E-4494-9D78-625142E71104}" destId="{5E7A5F87-3E28-4B64-81E9-09C3193B01EB}" srcOrd="1" destOrd="0" presId="urn:microsoft.com/office/officeart/2005/8/layout/orgChart1"/>
    <dgm:cxn modelId="{08AEF91D-866C-4CDB-96A0-0A55CD61CD68}" type="presParOf" srcId="{0E79CFF3-738D-40D8-BE1E-B2A5D51DAAAF}" destId="{9B547884-B71A-4EBD-9905-A2AA68DABEF3}" srcOrd="1" destOrd="0" presId="urn:microsoft.com/office/officeart/2005/8/layout/orgChart1"/>
    <dgm:cxn modelId="{C9D5503C-0BF4-4411-A78A-26F4317D95A8}" type="presParOf" srcId="{0E79CFF3-738D-40D8-BE1E-B2A5D51DAAAF}" destId="{8487BF56-710D-476B-BCB1-D03030391361}" srcOrd="2" destOrd="0" presId="urn:microsoft.com/office/officeart/2005/8/layout/orgChart1"/>
    <dgm:cxn modelId="{7750E7B1-227A-44AE-B6F6-D7BAE458CA6C}" type="presParOf" srcId="{3C509820-C22D-4171-B040-1D18D34BEDEE}" destId="{15A4AC53-40DF-4270-A81B-30F098CCDF17}" srcOrd="2" destOrd="0" presId="urn:microsoft.com/office/officeart/2005/8/layout/orgChart1"/>
    <dgm:cxn modelId="{EF532808-2807-4DD3-B111-72F89E0C7A61}" type="presParOf" srcId="{2515CA6B-A2A9-4330-8F03-048DE8FE30A8}" destId="{90FA5071-B320-45D2-8D97-7831A6AE9761}" srcOrd="2" destOrd="0" presId="urn:microsoft.com/office/officeart/2005/8/layout/orgChart1"/>
    <dgm:cxn modelId="{F7CD41AF-7562-4EEC-A3CB-D7C4C3087B0F}" type="presParOf" srcId="{D12F4E38-F58D-4742-BAED-23378DB18F76}" destId="{1740070F-095B-4173-B681-07AC0A1A1FE9}" srcOrd="4" destOrd="0" presId="urn:microsoft.com/office/officeart/2005/8/layout/orgChart1"/>
    <dgm:cxn modelId="{CE65F341-D5C5-4155-8384-524FD6D983D8}" type="presParOf" srcId="{D12F4E38-F58D-4742-BAED-23378DB18F76}" destId="{24BCCE1C-AE0A-4D6A-926C-8E6B3930CAF4}" srcOrd="5" destOrd="0" presId="urn:microsoft.com/office/officeart/2005/8/layout/orgChart1"/>
    <dgm:cxn modelId="{EFBA2423-F61A-4888-83A9-C0525B2F9616}" type="presParOf" srcId="{24BCCE1C-AE0A-4D6A-926C-8E6B3930CAF4}" destId="{A040B016-4111-44D3-9A55-12B434FD8A3A}" srcOrd="0" destOrd="0" presId="urn:microsoft.com/office/officeart/2005/8/layout/orgChart1"/>
    <dgm:cxn modelId="{136A41E1-BF40-4522-9F57-4E9B1085CE8A}" type="presParOf" srcId="{A040B016-4111-44D3-9A55-12B434FD8A3A}" destId="{45797590-3379-4C3E-9F5B-557A0F97B096}" srcOrd="0" destOrd="0" presId="urn:microsoft.com/office/officeart/2005/8/layout/orgChart1"/>
    <dgm:cxn modelId="{A358B309-84BB-4CA6-A7FD-79EF1B8F47A2}" type="presParOf" srcId="{A040B016-4111-44D3-9A55-12B434FD8A3A}" destId="{2FCA8052-08BE-4471-BAE1-3014318F87BF}" srcOrd="1" destOrd="0" presId="urn:microsoft.com/office/officeart/2005/8/layout/orgChart1"/>
    <dgm:cxn modelId="{90E6A01B-E426-40BD-98F0-D91085F957C5}" type="presParOf" srcId="{24BCCE1C-AE0A-4D6A-926C-8E6B3930CAF4}" destId="{4571A219-6A7F-437F-83A9-13987B00D94C}" srcOrd="1" destOrd="0" presId="urn:microsoft.com/office/officeart/2005/8/layout/orgChart1"/>
    <dgm:cxn modelId="{766E4F35-9BD7-4BEC-9799-01DA0F436EC6}" type="presParOf" srcId="{4571A219-6A7F-437F-83A9-13987B00D94C}" destId="{2390FAB8-AB58-491D-AADF-D59C93A9BE1C}" srcOrd="0" destOrd="0" presId="urn:microsoft.com/office/officeart/2005/8/layout/orgChart1"/>
    <dgm:cxn modelId="{DD5E1E77-BF70-4C84-AB34-E70F9E04D0B6}" type="presParOf" srcId="{4571A219-6A7F-437F-83A9-13987B00D94C}" destId="{E3BED079-FF2B-484B-9CC2-DB1F01C56489}" srcOrd="1" destOrd="0" presId="urn:microsoft.com/office/officeart/2005/8/layout/orgChart1"/>
    <dgm:cxn modelId="{7E996BAF-9409-488E-99AF-7031E58D0B16}" type="presParOf" srcId="{E3BED079-FF2B-484B-9CC2-DB1F01C56489}" destId="{D840C9B1-4228-4B65-9813-5069A55F0FC2}" srcOrd="0" destOrd="0" presId="urn:microsoft.com/office/officeart/2005/8/layout/orgChart1"/>
    <dgm:cxn modelId="{4BEE4717-A0EE-48E0-9A88-DDDC835D8D93}" type="presParOf" srcId="{D840C9B1-4228-4B65-9813-5069A55F0FC2}" destId="{1AD979B6-98B3-45FF-872A-D40901A854F5}" srcOrd="0" destOrd="0" presId="urn:microsoft.com/office/officeart/2005/8/layout/orgChart1"/>
    <dgm:cxn modelId="{9E058E03-B172-4729-B290-AF1F23D8D6B4}" type="presParOf" srcId="{D840C9B1-4228-4B65-9813-5069A55F0FC2}" destId="{4C1CCDDA-5084-4823-A8D4-77A70B593390}" srcOrd="1" destOrd="0" presId="urn:microsoft.com/office/officeart/2005/8/layout/orgChart1"/>
    <dgm:cxn modelId="{1394627F-E184-49B4-8245-3DC4CB3BF5FD}" type="presParOf" srcId="{E3BED079-FF2B-484B-9CC2-DB1F01C56489}" destId="{3C8B0B89-F661-4CFB-9DFF-346050CD102E}" srcOrd="1" destOrd="0" presId="urn:microsoft.com/office/officeart/2005/8/layout/orgChart1"/>
    <dgm:cxn modelId="{FEA0D713-8969-4B0B-BDF7-7AEA3B6E25B5}" type="presParOf" srcId="{E3BED079-FF2B-484B-9CC2-DB1F01C56489}" destId="{3403DDF6-7A64-4A06-A453-EC6E0B1CC305}" srcOrd="2" destOrd="0" presId="urn:microsoft.com/office/officeart/2005/8/layout/orgChart1"/>
    <dgm:cxn modelId="{BC70F019-123A-4F5A-9B90-99E30FE0E531}" type="presParOf" srcId="{4571A219-6A7F-437F-83A9-13987B00D94C}" destId="{22AFD686-DEC1-486F-A2CD-8709DEC3F1FC}" srcOrd="2" destOrd="0" presId="urn:microsoft.com/office/officeart/2005/8/layout/orgChart1"/>
    <dgm:cxn modelId="{4B7AD4A7-8201-4C8F-BE39-8797571B3784}" type="presParOf" srcId="{4571A219-6A7F-437F-83A9-13987B00D94C}" destId="{7C645E2C-9964-40DF-8750-AC2B15BD50AB}" srcOrd="3" destOrd="0" presId="urn:microsoft.com/office/officeart/2005/8/layout/orgChart1"/>
    <dgm:cxn modelId="{F4C64E8D-4F6F-4D27-B93E-31AE60904181}" type="presParOf" srcId="{7C645E2C-9964-40DF-8750-AC2B15BD50AB}" destId="{CFDBFA32-B519-4335-A865-8DDBDF7D4A71}" srcOrd="0" destOrd="0" presId="urn:microsoft.com/office/officeart/2005/8/layout/orgChart1"/>
    <dgm:cxn modelId="{20E772A1-FB95-4278-9740-8BB55746F895}" type="presParOf" srcId="{CFDBFA32-B519-4335-A865-8DDBDF7D4A71}" destId="{7D587509-CEAB-4344-A09A-6756E9ABF14A}" srcOrd="0" destOrd="0" presId="urn:microsoft.com/office/officeart/2005/8/layout/orgChart1"/>
    <dgm:cxn modelId="{5BBD8AF3-0A8A-490D-AF1E-11F6540DCD2B}" type="presParOf" srcId="{CFDBFA32-B519-4335-A865-8DDBDF7D4A71}" destId="{76D1E792-11D6-4E14-BA6E-298EA779B0BA}" srcOrd="1" destOrd="0" presId="urn:microsoft.com/office/officeart/2005/8/layout/orgChart1"/>
    <dgm:cxn modelId="{1156D5DF-9D31-4B92-8E87-AD9C3F166949}" type="presParOf" srcId="{7C645E2C-9964-40DF-8750-AC2B15BD50AB}" destId="{1A00CF6F-F96D-435E-B691-B621F895746A}" srcOrd="1" destOrd="0" presId="urn:microsoft.com/office/officeart/2005/8/layout/orgChart1"/>
    <dgm:cxn modelId="{48B4CE2A-5AF8-4AB7-B86F-BC161AC4EA8D}" type="presParOf" srcId="{7C645E2C-9964-40DF-8750-AC2B15BD50AB}" destId="{9B1E8E4B-9F9F-4BA4-A5E8-6528468604C6}" srcOrd="2" destOrd="0" presId="urn:microsoft.com/office/officeart/2005/8/layout/orgChart1"/>
    <dgm:cxn modelId="{A7E6BF42-A980-4A0E-B1C3-468D0012298D}" type="presParOf" srcId="{24BCCE1C-AE0A-4D6A-926C-8E6B3930CAF4}" destId="{E7EF13B8-7B5A-460E-B1DA-F0485101A053}" srcOrd="2" destOrd="0" presId="urn:microsoft.com/office/officeart/2005/8/layout/orgChart1"/>
    <dgm:cxn modelId="{04BAD0E2-AB91-4E04-894D-058A0231E616}" type="presParOf" srcId="{DAB92CB1-3ED8-44B7-91F6-E85DAB38BD32}" destId="{D16547F6-66A9-4313-9C8F-A69F69BE72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FD686-DEC1-486F-A2CD-8709DEC3F1FC}">
      <dsp:nvSpPr>
        <dsp:cNvPr id="0" name=""/>
        <dsp:cNvSpPr/>
      </dsp:nvSpPr>
      <dsp:spPr>
        <a:xfrm>
          <a:off x="2953684" y="1007092"/>
          <a:ext cx="124750" cy="97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055"/>
              </a:lnTo>
              <a:lnTo>
                <a:pt x="124750" y="9730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0FAB8-AB58-491D-AADF-D59C93A9BE1C}">
      <dsp:nvSpPr>
        <dsp:cNvPr id="0" name=""/>
        <dsp:cNvSpPr/>
      </dsp:nvSpPr>
      <dsp:spPr>
        <a:xfrm>
          <a:off x="2953684" y="1007092"/>
          <a:ext cx="124750" cy="38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568"/>
              </a:lnTo>
              <a:lnTo>
                <a:pt x="124750" y="38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0070F-095B-4173-B681-07AC0A1A1FE9}">
      <dsp:nvSpPr>
        <dsp:cNvPr id="0" name=""/>
        <dsp:cNvSpPr/>
      </dsp:nvSpPr>
      <dsp:spPr>
        <a:xfrm>
          <a:off x="2028450" y="416605"/>
          <a:ext cx="1257902" cy="174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25"/>
              </a:lnTo>
              <a:lnTo>
                <a:pt x="1257902" y="87325"/>
              </a:lnTo>
              <a:lnTo>
                <a:pt x="1257902" y="1746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7727A-ABBE-43D1-83EF-4EA41B9285FF}">
      <dsp:nvSpPr>
        <dsp:cNvPr id="0" name=""/>
        <dsp:cNvSpPr/>
      </dsp:nvSpPr>
      <dsp:spPr>
        <a:xfrm>
          <a:off x="1947362" y="1597578"/>
          <a:ext cx="124750" cy="97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055"/>
              </a:lnTo>
              <a:lnTo>
                <a:pt x="124750" y="9730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E9463-C452-48A1-9951-DF4C8760A93E}">
      <dsp:nvSpPr>
        <dsp:cNvPr id="0" name=""/>
        <dsp:cNvSpPr/>
      </dsp:nvSpPr>
      <dsp:spPr>
        <a:xfrm>
          <a:off x="1947362" y="1597578"/>
          <a:ext cx="124750" cy="38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568"/>
              </a:lnTo>
              <a:lnTo>
                <a:pt x="124750" y="38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6392C-72B0-47E9-A83C-15F6A9838796}">
      <dsp:nvSpPr>
        <dsp:cNvPr id="0" name=""/>
        <dsp:cNvSpPr/>
      </dsp:nvSpPr>
      <dsp:spPr>
        <a:xfrm>
          <a:off x="1776870" y="1007092"/>
          <a:ext cx="503160" cy="174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25"/>
              </a:lnTo>
              <a:lnTo>
                <a:pt x="503160" y="87325"/>
              </a:lnTo>
              <a:lnTo>
                <a:pt x="503160" y="1746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4FC927-00A2-4F60-A3F9-C19E13640BD1}">
      <dsp:nvSpPr>
        <dsp:cNvPr id="0" name=""/>
        <dsp:cNvSpPr/>
      </dsp:nvSpPr>
      <dsp:spPr>
        <a:xfrm>
          <a:off x="1273709" y="1007092"/>
          <a:ext cx="503160" cy="174650"/>
        </a:xfrm>
        <a:custGeom>
          <a:avLst/>
          <a:gdLst/>
          <a:ahLst/>
          <a:cxnLst/>
          <a:rect l="0" t="0" r="0" b="0"/>
          <a:pathLst>
            <a:path>
              <a:moveTo>
                <a:pt x="503160" y="0"/>
              </a:moveTo>
              <a:lnTo>
                <a:pt x="503160" y="87325"/>
              </a:lnTo>
              <a:lnTo>
                <a:pt x="0" y="87325"/>
              </a:lnTo>
              <a:lnTo>
                <a:pt x="0" y="1746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3EB13-DF60-4D40-A330-4831A336B0EE}">
      <dsp:nvSpPr>
        <dsp:cNvPr id="0" name=""/>
        <dsp:cNvSpPr/>
      </dsp:nvSpPr>
      <dsp:spPr>
        <a:xfrm>
          <a:off x="1776870" y="416605"/>
          <a:ext cx="251580" cy="174650"/>
        </a:xfrm>
        <a:custGeom>
          <a:avLst/>
          <a:gdLst/>
          <a:ahLst/>
          <a:cxnLst/>
          <a:rect l="0" t="0" r="0" b="0"/>
          <a:pathLst>
            <a:path>
              <a:moveTo>
                <a:pt x="251580" y="0"/>
              </a:moveTo>
              <a:lnTo>
                <a:pt x="251580" y="87325"/>
              </a:lnTo>
              <a:lnTo>
                <a:pt x="0" y="87325"/>
              </a:lnTo>
              <a:lnTo>
                <a:pt x="0" y="1746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9405C-4171-4901-B2A9-E4E1685E20F1}">
      <dsp:nvSpPr>
        <dsp:cNvPr id="0" name=""/>
        <dsp:cNvSpPr/>
      </dsp:nvSpPr>
      <dsp:spPr>
        <a:xfrm>
          <a:off x="770548" y="416605"/>
          <a:ext cx="1257902" cy="174650"/>
        </a:xfrm>
        <a:custGeom>
          <a:avLst/>
          <a:gdLst/>
          <a:ahLst/>
          <a:cxnLst/>
          <a:rect l="0" t="0" r="0" b="0"/>
          <a:pathLst>
            <a:path>
              <a:moveTo>
                <a:pt x="1257902" y="0"/>
              </a:moveTo>
              <a:lnTo>
                <a:pt x="1257902" y="87325"/>
              </a:lnTo>
              <a:lnTo>
                <a:pt x="0" y="87325"/>
              </a:lnTo>
              <a:lnTo>
                <a:pt x="0" y="1746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A41EC-840C-4637-99C1-6C973B5BCDF9}">
      <dsp:nvSpPr>
        <dsp:cNvPr id="0" name=""/>
        <dsp:cNvSpPr/>
      </dsp:nvSpPr>
      <dsp:spPr>
        <a:xfrm>
          <a:off x="1612615" y="770"/>
          <a:ext cx="831670" cy="415835"/>
        </a:xfrm>
        <a:prstGeom prst="rect">
          <a:avLst/>
        </a:prstGeom>
        <a:solidFill>
          <a:srgbClr val="00445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Top </a:t>
          </a:r>
          <a:r>
            <a:rPr lang="fr-FR" sz="1500" kern="1200" dirty="0" err="1"/>
            <a:t>level</a:t>
          </a:r>
          <a:r>
            <a:rPr lang="fr-FR" sz="1500" kern="1200" dirty="0"/>
            <a:t> Site</a:t>
          </a:r>
        </a:p>
      </dsp:txBody>
      <dsp:txXfrm>
        <a:off x="1612615" y="770"/>
        <a:ext cx="831670" cy="415835"/>
      </dsp:txXfrm>
    </dsp:sp>
    <dsp:sp modelId="{42495D83-8DC4-4CEA-8361-06ADA743906A}">
      <dsp:nvSpPr>
        <dsp:cNvPr id="0" name=""/>
        <dsp:cNvSpPr/>
      </dsp:nvSpPr>
      <dsp:spPr>
        <a:xfrm>
          <a:off x="354712" y="591256"/>
          <a:ext cx="831670" cy="415835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354712" y="591256"/>
        <a:ext cx="831670" cy="415835"/>
      </dsp:txXfrm>
    </dsp:sp>
    <dsp:sp modelId="{D8FD7D0F-D15F-4CDD-A4A5-EFAA4638C2BA}">
      <dsp:nvSpPr>
        <dsp:cNvPr id="0" name=""/>
        <dsp:cNvSpPr/>
      </dsp:nvSpPr>
      <dsp:spPr>
        <a:xfrm>
          <a:off x="1361034" y="591256"/>
          <a:ext cx="831670" cy="415835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1361034" y="591256"/>
        <a:ext cx="831670" cy="415835"/>
      </dsp:txXfrm>
    </dsp:sp>
    <dsp:sp modelId="{90372AA2-82FF-4533-A8D3-D60DADDB9AFF}">
      <dsp:nvSpPr>
        <dsp:cNvPr id="0" name=""/>
        <dsp:cNvSpPr/>
      </dsp:nvSpPr>
      <dsp:spPr>
        <a:xfrm>
          <a:off x="857873" y="1181743"/>
          <a:ext cx="831670" cy="415835"/>
        </a:xfrm>
        <a:prstGeom prst="rect">
          <a:avLst/>
        </a:prstGeom>
        <a:solidFill>
          <a:srgbClr val="7FBA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857873" y="1181743"/>
        <a:ext cx="831670" cy="415835"/>
      </dsp:txXfrm>
    </dsp:sp>
    <dsp:sp modelId="{DF6F9DA7-1A76-48D9-93B9-952A1150DA97}">
      <dsp:nvSpPr>
        <dsp:cNvPr id="0" name=""/>
        <dsp:cNvSpPr/>
      </dsp:nvSpPr>
      <dsp:spPr>
        <a:xfrm>
          <a:off x="1864195" y="1181743"/>
          <a:ext cx="831670" cy="415835"/>
        </a:xfrm>
        <a:prstGeom prst="rect">
          <a:avLst/>
        </a:prstGeom>
        <a:solidFill>
          <a:srgbClr val="7FBA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1864195" y="1181743"/>
        <a:ext cx="831670" cy="415835"/>
      </dsp:txXfrm>
    </dsp:sp>
    <dsp:sp modelId="{B7D22B8F-0248-42BB-A955-69220189CF9D}">
      <dsp:nvSpPr>
        <dsp:cNvPr id="0" name=""/>
        <dsp:cNvSpPr/>
      </dsp:nvSpPr>
      <dsp:spPr>
        <a:xfrm>
          <a:off x="2072113" y="1772229"/>
          <a:ext cx="831670" cy="415835"/>
        </a:xfrm>
        <a:prstGeom prst="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2072113" y="1772229"/>
        <a:ext cx="831670" cy="415835"/>
      </dsp:txXfrm>
    </dsp:sp>
    <dsp:sp modelId="{9B196665-0A3A-45A5-935C-D639D492DA3A}">
      <dsp:nvSpPr>
        <dsp:cNvPr id="0" name=""/>
        <dsp:cNvSpPr/>
      </dsp:nvSpPr>
      <dsp:spPr>
        <a:xfrm>
          <a:off x="2072113" y="2362716"/>
          <a:ext cx="831670" cy="415835"/>
        </a:xfrm>
        <a:prstGeom prst="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Page</a:t>
          </a:r>
        </a:p>
      </dsp:txBody>
      <dsp:txXfrm>
        <a:off x="2072113" y="2362716"/>
        <a:ext cx="831670" cy="415835"/>
      </dsp:txXfrm>
    </dsp:sp>
    <dsp:sp modelId="{45797590-3379-4C3E-9F5B-557A0F97B096}">
      <dsp:nvSpPr>
        <dsp:cNvPr id="0" name=""/>
        <dsp:cNvSpPr/>
      </dsp:nvSpPr>
      <dsp:spPr>
        <a:xfrm>
          <a:off x="2870517" y="591256"/>
          <a:ext cx="831670" cy="415835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2870517" y="591256"/>
        <a:ext cx="831670" cy="415835"/>
      </dsp:txXfrm>
    </dsp:sp>
    <dsp:sp modelId="{1AD979B6-98B3-45FF-872A-D40901A854F5}">
      <dsp:nvSpPr>
        <dsp:cNvPr id="0" name=""/>
        <dsp:cNvSpPr/>
      </dsp:nvSpPr>
      <dsp:spPr>
        <a:xfrm>
          <a:off x="3078435" y="1181743"/>
          <a:ext cx="831670" cy="415835"/>
        </a:xfrm>
        <a:prstGeom prst="rect">
          <a:avLst/>
        </a:prstGeom>
        <a:solidFill>
          <a:srgbClr val="7FBA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3078435" y="1181743"/>
        <a:ext cx="831670" cy="415835"/>
      </dsp:txXfrm>
    </dsp:sp>
    <dsp:sp modelId="{7D587509-CEAB-4344-A09A-6756E9ABF14A}">
      <dsp:nvSpPr>
        <dsp:cNvPr id="0" name=""/>
        <dsp:cNvSpPr/>
      </dsp:nvSpPr>
      <dsp:spPr>
        <a:xfrm>
          <a:off x="3078435" y="1772229"/>
          <a:ext cx="831670" cy="415835"/>
        </a:xfrm>
        <a:prstGeom prst="rect">
          <a:avLst/>
        </a:prstGeom>
        <a:solidFill>
          <a:srgbClr val="7FBA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/>
            <a:t>Site</a:t>
          </a:r>
        </a:p>
      </dsp:txBody>
      <dsp:txXfrm>
        <a:off x="3078435" y="1772229"/>
        <a:ext cx="831670" cy="415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09961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site SharePoint est par définition un point de partage, utilisant tous les avantages du web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7B63ED05-2A6F-4E7F-8FAB-36F1B904A8C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34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l'issue de ce module, les étudiants seront en mesure 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 les modèles de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Travailler avec des listes par défaut dans un Site d'équipe.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Créer une nouvelle liste à partir d'un modèle de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Créer une liste personnalisée.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des colonnes à une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Contrôler et valider l'entrée dans les champs de la liste: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Saisie Obligatoire </a:t>
            </a:r>
            <a:r>
              <a:rPr lang="fr-F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fr-F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fr-FR" dirty="0"/>
              <a:t>[</a:t>
            </a:r>
            <a:r>
              <a:rPr lang="fr-FR" dirty="0" err="1"/>
              <a:t>DateSup</a:t>
            </a:r>
            <a:r>
              <a:rPr lang="fr-FR" dirty="0"/>
              <a:t>] &gt; 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[</a:t>
            </a:r>
            <a:r>
              <a:rPr lang="fr-FR" dirty="0" err="1"/>
              <a:t>DateInf</a:t>
            </a:r>
            <a:r>
              <a:rPr lang="fr-FR" dirty="0"/>
              <a:t>] &lt; 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[Supérieur à aujourd'hui]&gt;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http://msdn.microsoft.com/en-us/library/bb862071%28v=office.14%29.aspx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http://office.microsoft.com/en-us/sharepoint-foundation-help/examples-of-common-formulas-HA010379915.aspx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2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l'issue de ce module, les étudiants seront en mesure 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 les modèles de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Travailler avec des listes par défaut dans un Site d'équipe.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Créer une nouvelle liste à partir d'un modèle de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Créer une liste personnalisée.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 des colonnes à une liste.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Contrôler et valider l'entrée dans les champs de la liste: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Saisie Obligatoire </a:t>
            </a:r>
            <a:r>
              <a:rPr lang="fr-F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fr-F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fr-FR" dirty="0"/>
              <a:t>[</a:t>
            </a:r>
            <a:r>
              <a:rPr lang="fr-FR" dirty="0" err="1"/>
              <a:t>DateSup</a:t>
            </a:r>
            <a:r>
              <a:rPr lang="fr-FR" dirty="0"/>
              <a:t>] &gt; 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[</a:t>
            </a:r>
            <a:r>
              <a:rPr lang="fr-FR" dirty="0" err="1"/>
              <a:t>DateInf</a:t>
            </a:r>
            <a:r>
              <a:rPr lang="fr-FR" dirty="0"/>
              <a:t>] &lt; 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[Supérieur à aujourd'hui]&gt;</a:t>
            </a:r>
            <a:r>
              <a:rPr lang="fr-FR" dirty="0" err="1"/>
              <a:t>Today</a:t>
            </a:r>
            <a:r>
              <a:rPr lang="fr-FR" dirty="0"/>
              <a:t>()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http://msdn.microsoft.com/en-us/library/bb862071%28v=office.14%29.aspx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http://office.microsoft.com/en-us/sharepoint-foundation-help/examples-of-common-formulas-HA010379915.aspx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05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2"/>
                </a:solidFill>
              </a:rPr>
              <a:t>Gérez vos tâches de manière centralisée</a:t>
            </a:r>
          </a:p>
          <a:p>
            <a:r>
              <a:rPr lang="fr-FR" sz="12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2"/>
                </a:solidFill>
              </a:rPr>
              <a:t>Discuter et prendre des décisions sur un sujet précis</a:t>
            </a:r>
          </a:p>
          <a:p>
            <a:pPr lvl="0"/>
            <a:r>
              <a:rPr lang="fr-FR" sz="12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2"/>
                </a:solidFill>
              </a:rPr>
              <a:t>Utilisez des capacités nouvelles !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60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hangingPunct="0">
              <a:lnSpc>
                <a:spcPct val="100000"/>
              </a:lnSpc>
              <a:spcBef>
                <a:spcPts val="598"/>
              </a:spcBef>
              <a:buClr>
                <a:srgbClr val="5F5F5F"/>
              </a:buClr>
              <a:buSzPct val="100000"/>
              <a:buFont typeface="Webdings" pitchFamily="18"/>
              <a:buChar char="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200" b="1" dirty="0">
                <a:solidFill>
                  <a:srgbClr val="BD302D"/>
                </a:solidFill>
                <a:latin typeface="Arial" pitchFamily="34"/>
                <a:cs typeface="Mangal" pitchFamily="2"/>
              </a:rPr>
              <a:t>Une prise en main facilité par le ruban Office</a:t>
            </a:r>
          </a:p>
          <a:p>
            <a:pPr marL="0" lvl="1" indent="0" hangingPunct="0">
              <a:lnSpc>
                <a:spcPct val="100000"/>
              </a:lnSpc>
              <a:spcBef>
                <a:spcPts val="598"/>
              </a:spcBef>
              <a:buClr>
                <a:srgbClr val="5F5F5F"/>
              </a:buClr>
              <a:buSzPct val="100000"/>
              <a:buFont typeface="Webdings" pitchFamily="18"/>
              <a:buChar char="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200" b="1" dirty="0">
                <a:solidFill>
                  <a:srgbClr val="BD302D"/>
                </a:solidFill>
                <a:latin typeface="Arial" pitchFamily="34"/>
                <a:cs typeface="Mangal" pitchFamily="2"/>
              </a:rPr>
              <a:t>Edition Web intuitive</a:t>
            </a:r>
          </a:p>
          <a:p>
            <a:pPr marL="0" lvl="1" indent="0" hangingPunct="0">
              <a:lnSpc>
                <a:spcPct val="100000"/>
              </a:lnSpc>
              <a:spcBef>
                <a:spcPts val="598"/>
              </a:spcBef>
              <a:buClr>
                <a:srgbClr val="5F5F5F"/>
              </a:buClr>
              <a:buSzPct val="100000"/>
              <a:buFont typeface="Webdings" pitchFamily="18"/>
              <a:buChar char="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200" b="1" dirty="0">
                <a:solidFill>
                  <a:srgbClr val="BD302D"/>
                </a:solidFill>
                <a:latin typeface="Arial" pitchFamily="34"/>
                <a:cs typeface="Mangal" pitchFamily="2"/>
              </a:rPr>
              <a:t>Compatible dans plusieurs navigateurs</a:t>
            </a:r>
          </a:p>
          <a:p>
            <a:pPr marL="0" lvl="1" indent="0" hangingPunct="0">
              <a:lnSpc>
                <a:spcPct val="100000"/>
              </a:lnSpc>
              <a:spcBef>
                <a:spcPts val="598"/>
              </a:spcBef>
              <a:buClr>
                <a:srgbClr val="5F5F5F"/>
              </a:buClr>
              <a:buSzPct val="100000"/>
              <a:buFont typeface="Webdings" pitchFamily="18"/>
              <a:buChar char="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200" b="1" dirty="0">
                <a:solidFill>
                  <a:srgbClr val="BD302D"/>
                </a:solidFill>
                <a:latin typeface="Arial" pitchFamily="34"/>
                <a:cs typeface="Mangal" pitchFamily="2"/>
              </a:rPr>
              <a:t>Contextuel à l'utilisateur</a:t>
            </a:r>
          </a:p>
          <a:p>
            <a:pPr marL="0" lvl="1" indent="0" hangingPunct="0">
              <a:lnSpc>
                <a:spcPct val="100000"/>
              </a:lnSpc>
              <a:spcBef>
                <a:spcPts val="598"/>
              </a:spcBef>
              <a:buClr>
                <a:srgbClr val="5F5F5F"/>
              </a:buClr>
              <a:buSzPct val="100000"/>
              <a:buFont typeface="Webdings" pitchFamily="18"/>
              <a:buChar char="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200" b="1" dirty="0">
                <a:solidFill>
                  <a:srgbClr val="BD302D"/>
                </a:solidFill>
                <a:latin typeface="Arial" pitchFamily="34"/>
                <a:cs typeface="Mangal" pitchFamily="2"/>
              </a:rPr>
              <a:t>Aucun </a:t>
            </a:r>
            <a:r>
              <a:rPr lang="fr-FR" sz="1200" b="1" dirty="0" err="1">
                <a:solidFill>
                  <a:srgbClr val="BD302D"/>
                </a:solidFill>
                <a:latin typeface="Arial" pitchFamily="34"/>
                <a:cs typeface="Mangal" pitchFamily="2"/>
              </a:rPr>
              <a:t>PostBack</a:t>
            </a:r>
            <a:endParaRPr lang="fr-FR" sz="1200" b="1" dirty="0">
              <a:solidFill>
                <a:srgbClr val="BD302D"/>
              </a:solidFill>
              <a:latin typeface="Arial" pitchFamily="34"/>
              <a:cs typeface="Mangal" pitchFamily="2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55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Workflow dans les bibliothèques de document ou</a:t>
            </a:r>
            <a:r>
              <a:rPr lang="fr-FR" baseline="0" dirty="0"/>
              <a:t> les listes</a:t>
            </a:r>
          </a:p>
          <a:p>
            <a:r>
              <a:rPr lang="fr-FR" baseline="0" dirty="0"/>
              <a:t>Alerte : se tenir informé</a:t>
            </a:r>
          </a:p>
          <a:p>
            <a:r>
              <a:rPr lang="fr-FR" baseline="0" dirty="0"/>
              <a:t>Partager des liens vers la bibliothèque par mail et non plus de doc qui alourdisse les boites mails</a:t>
            </a:r>
            <a:endParaRPr lang="fr-FR" dirty="0"/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184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98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Vous pouvez maintenant synchroniser votre contenu de SharePoint sur votre bureau avec OneDrive</a:t>
            </a:r>
            <a:r>
              <a:rPr lang="fr-FR" baseline="0" dirty="0"/>
              <a:t> entreprise</a:t>
            </a:r>
            <a:endParaRPr lang="fr-FR" dirty="0"/>
          </a:p>
          <a:p>
            <a:r>
              <a:rPr lang="fr-FR" dirty="0"/>
              <a:t>Si vous travaillez à distance ou êtes sur le point de sauter dans un avion/train, vos docs sont disponibles hors connexion en un clic de souris.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36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Insister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 la limitation du nombre de versions (impact sur la volumétrie)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172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38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15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site SharePoint est par définition un point de partage, utilisant tous les avantages du web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099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Filtrer une colonne, grouper une colonne, afficher ou non toutes les colonnes</a:t>
            </a:r>
          </a:p>
          <a:p>
            <a:r>
              <a:rPr lang="fr-FR" b="1" dirty="0"/>
              <a:t>créer des vues métiers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973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534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Utilisez les affichages par défaut dans les listes et les bibliothèques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affichages personnels.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vues partagées.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Configurer des vues.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Définir la vue par défaut pour une liste ou une bibliothèque.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4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Utilisez les affichages par défaut dans les listes et les bibliothèques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affichages personnels.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vues partagées.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Configurer des vues.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Définir la vue par défaut pour une liste ou une bibliothèque.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00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général est d’avoir un lieu centralisé de stockage et de consommation des métadonnées, ce qui complète les colonnes de choix en particulier.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cadre du multilingue, les termes peuvent être traduits.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71E7D22E-2FCF-4181-8686-08BDCDF9406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680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L'avantage d'utiliser une colonne de site est que l'on va pouvoir la définir une seule fois et l'utiliser partout, ce qui réduit fortement la maintenance.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créer une colonne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NomPersonne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 et utiliser celles-ci dans des listes " Fournisseurs " et " Clients ". 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L'avantage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c'est que si par la suite, vous devez </a:t>
            </a:r>
            <a:r>
              <a:rPr lang="fr-F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augmenter le nombre de caractères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autorisés pour cette colonne, toutes les listes et site content types l'utilisant seront automatiquement mises à jour.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533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métadonnées, ou propriétés, à affecter à un type représentées par les colonnes de site ajoutées à la liste ou bibliothèque de documents lorsque vous ajoutez le type de contenu.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type de contenu est un ensemble de métadonnées (de différents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types, obligatoires ou non). Un type de contenu n’est pas une métadonnée.</a:t>
            </a:r>
          </a:p>
          <a:p>
            <a:endParaRPr lang="fr-F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type de contenu n’est pas modifiable en quick </a:t>
            </a:r>
            <a:r>
              <a:rPr lang="fr-F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glisser-déposer, c’est le type de contenu par défaut qui est associé au document. Le document reste en check-out si métadonnées obligatoires ne sont pas renseignées.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745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164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colonnes de Site.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Types de contenu.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un modèle de document pour un Type de contenu.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Affecter un Type de contenu à une liste ou une bibliothèque.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Créer de nouveaux éléments basés sur un Type de contenu personnalisé.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5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site SharePoint est par définition un point de partage, utilisant tous les avantages du web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99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colonnes de Site.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Types de contenu.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un modèle de document pour un Type de contenu.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Affecter un Type de contenu à une liste ou une bibliothèque.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Créer de nouveaux éléments basés sur un Type de contenu personnalisé.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794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 vous propose par défaut des profils d’utilisateurs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Contrôle total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Réserver aux personnes ayant tous les droits sur un objet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Afficher, ajouter, mettre à jour, supprimer, approuver et personnaliser.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Ajouter, modifier et supprimer des listes. Afficher, ajouter, mettre à jour et supprimer des éléments de liste et des documents.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Ajouter, modifier et supprimer des listes. Afficher, ajouter, mettre à jour et supprimer des éléments de liste et des documents.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Lecture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Afficher des pages et des éléments de liste, et télécharger des documents.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Accès limité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Autorisé à afficher des listes, des bibliothèques de documents, des éléments de liste, des dossiers ou des documents spécifiques lorsque les autorisations correspondantes sont accordées.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38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Recommandation</a:t>
            </a:r>
            <a:r>
              <a:rPr lang="fr-FR" dirty="0"/>
              <a:t>:</a:t>
            </a:r>
            <a:r>
              <a:rPr lang="fr-FR" baseline="0" dirty="0"/>
              <a:t> préférer utiliser des groupes AD positionnés dans des groupes SharePoint, plus facile à gérer car après car on ne fait qu’au niveau ad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511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rupture de l'héritage des autorisations affecte le site parent, mais également tous les sous-sites du site parent.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objet qui n'hérite pas de son parent bénéficie d'autorisations uniques.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3DE54AAE-EA42-44B4-9B84-6C97E17757C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644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rupture de l'héritage des autorisations affecte le site parent, mais également tous les sous-sites du site parent.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objet qui n'hérite pas de son parent bénéficie d'autorisations uniques.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3DE54AAE-EA42-44B4-9B84-6C97E17757C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28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 avantage : un groupe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correspondant à une entité organisationnelle bien identifié peut être réutilisé sur plusieurs sites avec des niveaux d’autorisations différents (les membres d’un site équipe A peut être visiteurs du site B, un seul groupe à tenir à jour) è et du coup peut-être deux mots sur la notion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groupe (et la gestion des droits un peu particulière sur les groupes) et insister sur le fait de renseigner la description  des groupes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3DE54AAE-EA42-44B4-9B84-6C97E17757C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554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groupes SharePoint.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Affectez l'autorisation dans SharePoint.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Découvre les niveaux d'autorisation.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du site.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de la liste ou la bibliothèque.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élément.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997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1500"/>
              </a:lnSpc>
              <a:spcAft>
                <a:spcPts val="600"/>
              </a:spcAft>
            </a:pPr>
            <a:r>
              <a:rPr lang="fr-FR" sz="1200" b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l'issue de ce module, les étudiants seront en mesure de :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Créer des groupes SharePoint.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Affectez l'autorisation dans SharePoint.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Découvre les niveaux d'autorisation.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du site.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de la liste ou la bibliothèque.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1500"/>
              </a:lnSpc>
              <a:spcAft>
                <a:spcPts val="9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2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Gérer l'héritage des autorisations au niveau élément.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71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2976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 </a:t>
            </a:r>
            <a:r>
              <a:rPr lang="fr-FR" dirty="0"/>
              <a:t>pouvez maintenant synchroniser votre contenu de SharePoint sur votre bureau avec </a:t>
            </a:r>
            <a:r>
              <a:rPr lang="fr-FR" dirty="0" err="1"/>
              <a:t>OneDrivePro</a:t>
            </a:r>
            <a:endParaRPr lang="fr-FR" dirty="0"/>
          </a:p>
          <a:p>
            <a:r>
              <a:rPr lang="fr-FR" dirty="0"/>
              <a:t>Si vous travaillez à distance ou êtes sur le point de sauter dans un avion/train, vos docs sont disponible hors connexion en un clic de souris.</a:t>
            </a:r>
          </a:p>
          <a:p>
            <a:pPr lvl="0"/>
            <a:r>
              <a:rPr lang="fr-FR" sz="1867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Un espace collaboratif pour travailler</a:t>
            </a:r>
            <a:endParaRPr lang="en-US" sz="1200" b="1" dirty="0">
              <a:solidFill>
                <a:srgbClr val="222728">
                  <a:lumMod val="85000"/>
                  <a:lumOff val="15000"/>
                </a:srgbClr>
              </a:solidFill>
              <a:latin typeface="Segoe UI Light" pitchFamily="34" charset="0"/>
            </a:endParaRP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Chaque utilisateur possède un espace de stockage en ligne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Télécharger des fichiers JUSQU'A </a:t>
            </a:r>
            <a:r>
              <a:rPr lang="fr-FR" sz="1200" smtClean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5 To</a:t>
            </a:r>
            <a:endParaRPr lang="fr-FR" sz="1200" dirty="0">
              <a:solidFill>
                <a:srgbClr val="222728">
                  <a:lumMod val="85000"/>
                  <a:lumOff val="15000"/>
                </a:srgbClr>
              </a:solidFill>
              <a:latin typeface="Segoe UI Light" pitchFamily="34" charset="0"/>
            </a:endParaRP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La synchronisation des fichiers entre tous vos appareils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Permettre de trouver facilement ses fichiers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Permettre de partager des fichiers avec des utilisateurs internes ou externes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Autoriser la collaboration en temps réel avec Office en ligne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Partagez vos fichiers facilement avec Outlook Web Access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Automatisation des versions de fichiers</a:t>
            </a:r>
          </a:p>
          <a:p>
            <a:pPr marL="342900" indent="-342900" algn="l" defTabSz="4572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Accès mobile à partir d'appareils Android, Apple et de Windows</a:t>
            </a:r>
            <a:endParaRPr lang="en-US" sz="1200" dirty="0">
              <a:solidFill>
                <a:srgbClr val="222728">
                  <a:lumMod val="85000"/>
                  <a:lumOff val="15000"/>
                </a:srgbClr>
              </a:solidFill>
              <a:latin typeface="Segoe UI Light" pitchFamily="34" charset="0"/>
            </a:endParaRPr>
          </a:p>
          <a:p>
            <a:pPr algn="l" defTabSz="457200"/>
            <a:r>
              <a:rPr lang="en-US" sz="1200" b="1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Note :</a:t>
            </a:r>
            <a:r>
              <a:rPr lang="en-US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 </a:t>
            </a:r>
            <a:r>
              <a:rPr lang="fr-FR" sz="1200" dirty="0">
                <a:solidFill>
                  <a:srgbClr val="222728">
                    <a:lumMod val="85000"/>
                    <a:lumOff val="15000"/>
                  </a:srgbClr>
                </a:solidFill>
                <a:latin typeface="Segoe UI Light" pitchFamily="34" charset="0"/>
              </a:rPr>
              <a:t>un administrateur Office 365 peut accéder aux fichiers stockés dans les espaces personnel OneDrive des salariés de l'entreprise</a:t>
            </a:r>
          </a:p>
          <a:p>
            <a:endParaRPr lang="fr-FR" dirty="0"/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114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collection de sites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niveau plus bas de séparations qui sert souvent de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brisure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lorsque nous avons des restrictions d’espace de stockage.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 nous avons les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sous-site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(Mon dossier, Procédure, Support) qui contiennent des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bibliothèques de documents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(Documents) et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listes d’items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(Calendrier).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Finalement, les listes contiennent des items et des documents qui ont des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métadonnées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(Temps pour vacance, Période de paie) pour définir leurs propriétés.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793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590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7B63ED05-2A6F-4E7F-8FAB-36F1B904A8CA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94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: Affectation à l’ensemble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site et non à la page courante !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35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7B63ED05-2A6F-4E7F-8FAB-36F1B904A8CA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76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DF0A15B1-CFF5-A74C-805D-2B21D6108A9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2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09600" y="1338263"/>
            <a:ext cx="5564188" cy="3128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62972623-F4DE-4DBA-AD88-63C068B1B37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558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7688100" y="4675825"/>
            <a:ext cx="1205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fluctuation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144"/>
            <a:ext cx="9144000" cy="51292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784145"/>
            <a:ext cx="7886700" cy="994172"/>
          </a:xfrm>
          <a:solidFill>
            <a:schemeClr val="bg1">
              <a:alpha val="63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	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6486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144"/>
            <a:ext cx="9144000" cy="51292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112" y="55429"/>
            <a:ext cx="7886700" cy="565674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5112" y="724618"/>
            <a:ext cx="7886700" cy="4270076"/>
          </a:xfrm>
          <a:noFill/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1" baseline="0">
                <a:solidFill>
                  <a:srgbClr val="7FBA00"/>
                </a:solidFill>
                <a:latin typeface="Arimo" panose="020B0604020202020204" pitchFamily="34" charset="0"/>
              </a:defRPr>
            </a:lvl1pPr>
            <a:lvl2pPr marL="204788" indent="-204788">
              <a:buClr>
                <a:srgbClr val="7FBA00"/>
              </a:buCl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</a:defRPr>
            </a:lvl2pPr>
            <a:lvl3pPr marL="542925" indent="-204788">
              <a:buClr>
                <a:srgbClr val="7FBA00"/>
              </a:buClr>
              <a:tabLst>
                <a:tab pos="542925" algn="l"/>
              </a:tabLs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</a:defRPr>
            </a:lvl3pPr>
            <a:lvl4pPr marL="941785" indent="-204788">
              <a:buClr>
                <a:srgbClr val="7FBA00"/>
              </a:buCl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</a:defRPr>
            </a:lvl4pPr>
            <a:lvl5pPr marL="1340644" indent="-194072">
              <a:buClr>
                <a:srgbClr val="7FBA00"/>
              </a:buCl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2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  <a:p>
            <a:pPr lvl="4"/>
            <a:r>
              <a:rPr lang="fr-FR" dirty="0"/>
              <a:t>Quatrième niveau</a:t>
            </a:r>
          </a:p>
          <a:p>
            <a:pPr lvl="5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76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144"/>
            <a:ext cx="9144000" cy="51292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112" y="55429"/>
            <a:ext cx="7886700" cy="565674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5113" y="724618"/>
            <a:ext cx="3736735" cy="4270076"/>
          </a:xfrm>
          <a:solidFill>
            <a:schemeClr val="tx1">
              <a:lumMod val="65000"/>
              <a:lumOff val="35000"/>
              <a:alpha val="60000"/>
            </a:schemeClr>
          </a:solidFill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1" baseline="0">
                <a:solidFill>
                  <a:srgbClr val="92D050"/>
                </a:solidFill>
                <a:latin typeface="Arimo" panose="020B0604020202020204" pitchFamily="34" charset="0"/>
              </a:defRPr>
            </a:lvl1pPr>
            <a:lvl2pPr marL="204788" indent="-204788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2pPr>
            <a:lvl3pPr marL="542925" indent="-204788">
              <a:buClr>
                <a:srgbClr val="7FBA00"/>
              </a:buClr>
              <a:tabLst>
                <a:tab pos="542925" algn="l"/>
              </a:tabLst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3pPr>
            <a:lvl4pPr marL="941785" indent="-204788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4pPr>
            <a:lvl5pPr marL="1340644" indent="-194072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/>
              <a:t>MODIFIER LES STYLES DU TEXTE DU MASQUE</a:t>
            </a:r>
          </a:p>
          <a:p>
            <a:pPr lvl="2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  <a:p>
            <a:pPr lvl="4"/>
            <a:r>
              <a:rPr lang="fr-FR" dirty="0"/>
              <a:t>Quatrième niveau</a:t>
            </a:r>
          </a:p>
          <a:p>
            <a:pPr lvl="5"/>
            <a:r>
              <a:rPr lang="fr-FR" dirty="0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037D6AF-A2E9-4786-9833-FE8E89F830E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25078" y="724618"/>
            <a:ext cx="3736735" cy="4270076"/>
          </a:xfrm>
          <a:solidFill>
            <a:schemeClr val="tx1">
              <a:lumMod val="65000"/>
              <a:lumOff val="35000"/>
              <a:alpha val="60000"/>
            </a:schemeClr>
          </a:solidFill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1" baseline="0">
                <a:solidFill>
                  <a:srgbClr val="92D050"/>
                </a:solidFill>
                <a:latin typeface="Arimo" panose="020B0604020202020204" pitchFamily="34" charset="0"/>
              </a:defRPr>
            </a:lvl1pPr>
            <a:lvl2pPr marL="204788" indent="-204788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2pPr>
            <a:lvl3pPr marL="542925" indent="-204788">
              <a:buClr>
                <a:srgbClr val="7FBA00"/>
              </a:buClr>
              <a:tabLst>
                <a:tab pos="542925" algn="l"/>
              </a:tabLst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3pPr>
            <a:lvl4pPr marL="941785" indent="-204788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4pPr>
            <a:lvl5pPr marL="1340644" indent="-194072">
              <a:buClr>
                <a:srgbClr val="7FBA00"/>
              </a:buClr>
              <a:defRPr sz="1400" baseline="0">
                <a:solidFill>
                  <a:schemeClr val="bg1"/>
                </a:solidFill>
                <a:latin typeface="Arimo" panose="020B06040202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fr-FR" dirty="0"/>
              <a:t>MODIFIER LES STYLES DU TEXTE DU MASQUE</a:t>
            </a:r>
          </a:p>
          <a:p>
            <a:pPr lvl="2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  <a:p>
            <a:pPr lvl="4"/>
            <a:r>
              <a:rPr lang="fr-FR" dirty="0"/>
              <a:t>Quatrième niveau</a:t>
            </a:r>
          </a:p>
          <a:p>
            <a:pPr lvl="5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33208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E8828C5-04CE-4264-B14D-31E605421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9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897F1A-2150-43BE-A692-3E5FF7CA26E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784145"/>
            <a:ext cx="7886700" cy="994172"/>
          </a:xfrm>
          <a:solidFill>
            <a:schemeClr val="bg1">
              <a:alpha val="63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	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45213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/>
          <a:srcRect t="21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4" name="Google Shape;9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fr-FR/client/results?Shownav=true&amp;lcid=1036&amp;ns=SPOSTANDARD&amp;version=16&amp;omkt=fr-FR&amp;helpID=FormulaSyntaxError&amp;ver=16&amp;services=EXCHANGE_S_FOUNDATION,BI_AZURE_P0,FORMS_PLAN_E5,STREAM_O365_E5,FLOW_O365_P2,POWERAPPS_O365_P2,TEAMS1,PROJECTWORKMANAGEMENT,SWAY,INTUNE_O365,OFFICESUBSCRIPTION,MCOSTANDARD,EXCHANGE_S_ENTERPRISE,SHAREPOINTWAC_DEVELOPER,SHAREPOINT_S_DEVELOP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gi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5.gi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-33317"/>
            <a:ext cx="8091022" cy="1164907"/>
          </a:xfrm>
        </p:spPr>
        <p:txBody>
          <a:bodyPr/>
          <a:lstStyle/>
          <a:p>
            <a:r>
              <a:rPr lang="fr-FR" dirty="0" smtClean="0"/>
              <a:t>SharePoint Online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75606"/>
            <a:ext cx="7272808" cy="3096344"/>
          </a:xfrm>
        </p:spPr>
        <p:txBody>
          <a:bodyPr/>
          <a:lstStyle/>
          <a:p>
            <a:r>
              <a:rPr lang="fr-FR" b="1" dirty="0"/>
              <a:t>Présentation globale de SharePoint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Vue d’ensemble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Navigation</a:t>
            </a:r>
          </a:p>
          <a:p>
            <a:r>
              <a:rPr lang="fr-FR" b="1" dirty="0"/>
              <a:t>Listes SharePoint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Présentation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éléments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Modification rapide</a:t>
            </a:r>
          </a:p>
          <a:p>
            <a:r>
              <a:rPr lang="fr-FR" b="1" dirty="0"/>
              <a:t>Bibliothèque et GED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Présentation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Type de contenu, colonnes et métadonnées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Paramétrage et vues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3C35B-D443-4371-A71D-AC641B7B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Page « Contenu du site »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F59E05-687B-45C2-9F43-167ACBF8B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13" y="1725053"/>
            <a:ext cx="3736735" cy="2280069"/>
          </a:xfrm>
        </p:spPr>
        <p:txBody>
          <a:bodyPr anchor="ctr" anchorCtr="0"/>
          <a:lstStyle/>
          <a:p>
            <a:r>
              <a:rPr lang="fr-FR" dirty="0"/>
              <a:t>Page qui recense toutes les listes, les bibliothèques du site et les sous-sites</a:t>
            </a:r>
          </a:p>
          <a:p>
            <a:r>
              <a:rPr lang="fr-FR" dirty="0"/>
              <a:t>Donne accès aux statistiques d’utilisation</a:t>
            </a:r>
          </a:p>
          <a:p>
            <a:r>
              <a:rPr lang="fr-FR" dirty="0"/>
              <a:t>Permet de créer des éléments de site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1A3EA0-2832-4207-A584-921F7C54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539" y="1609725"/>
            <a:ext cx="4540751" cy="25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- accompagnement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Modifier la navigation</a:t>
            </a:r>
          </a:p>
          <a:p>
            <a:pPr lvl="2"/>
            <a:r>
              <a:rPr lang="fr-FR" dirty="0">
                <a:latin typeface="Interstate-Light"/>
              </a:rPr>
              <a:t>Ajouter un lien</a:t>
            </a:r>
          </a:p>
          <a:p>
            <a:pPr lvl="2"/>
            <a:r>
              <a:rPr lang="fr-FR" dirty="0">
                <a:latin typeface="Interstate-Light"/>
              </a:rPr>
              <a:t>Modifier un lien</a:t>
            </a:r>
          </a:p>
          <a:p>
            <a:pPr marL="160735" indent="-160735"/>
            <a:r>
              <a:rPr lang="fr-FR" dirty="0">
                <a:latin typeface="Interstate-Light"/>
              </a:rPr>
              <a:t>Titre, description et logo</a:t>
            </a:r>
          </a:p>
          <a:p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75112" y="949167"/>
            <a:ext cx="2413161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Aspect &amp; Navigation du site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pic>
        <p:nvPicPr>
          <p:cNvPr id="8" name="Picture 2" descr="http://www.arxan.com/assets/1/7/dem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54" y="2710513"/>
            <a:ext cx="1559719" cy="14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1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- accompagnement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555526"/>
            <a:ext cx="7886700" cy="4270076"/>
          </a:xfrm>
        </p:spPr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Modifier la navigation</a:t>
            </a:r>
          </a:p>
          <a:p>
            <a:pPr lvl="2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Ajouter un lien</a:t>
            </a:r>
          </a:p>
          <a:p>
            <a:pPr lvl="2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Modifier un lien</a:t>
            </a:r>
          </a:p>
          <a:p>
            <a:pPr lvl="3">
              <a:lnSpc>
                <a:spcPct val="100000"/>
              </a:lnSpc>
            </a:pPr>
            <a:r>
              <a:rPr lang="fr-FR" sz="800" dirty="0">
                <a:latin typeface="Interstate-Light"/>
                <a:sym typeface="Wingdings" panose="05000000000000000000" pitchFamily="2" charset="2"/>
              </a:rPr>
              <a:t> cliquer sur Modifier un lien sur la page au niveau de l’un ou l’autre des menus</a:t>
            </a:r>
          </a:p>
          <a:p>
            <a:pPr lvl="3">
              <a:lnSpc>
                <a:spcPct val="100000"/>
              </a:lnSpc>
            </a:pPr>
            <a:r>
              <a:rPr lang="fr-FR" sz="800" dirty="0">
                <a:latin typeface="Interstate-Light"/>
                <a:sym typeface="Wingdings" panose="05000000000000000000" pitchFamily="2" charset="2"/>
              </a:rPr>
              <a:t> Via les paramètres du site :</a:t>
            </a:r>
          </a:p>
          <a:p>
            <a:pPr lvl="4">
              <a:lnSpc>
                <a:spcPct val="100000"/>
              </a:lnSpc>
            </a:pPr>
            <a:r>
              <a:rPr lang="fr-FR" sz="800" dirty="0">
                <a:latin typeface="Interstate-Light"/>
                <a:sym typeface="Wingdings" panose="05000000000000000000" pitchFamily="2" charset="2"/>
              </a:rPr>
              <a:t> </a:t>
            </a:r>
            <a:r>
              <a:rPr lang="fr-FR" sz="8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du site » </a:t>
            </a:r>
          </a:p>
          <a:p>
            <a:pPr lvl="4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Lancement rapide </a:t>
            </a:r>
          </a:p>
          <a:p>
            <a:pPr lvl="5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ou</a:t>
            </a:r>
          </a:p>
          <a:p>
            <a:pPr lvl="4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Barre de liens supérieure </a:t>
            </a:r>
          </a:p>
          <a:p>
            <a:pPr marL="160735" indent="-160735">
              <a:lnSpc>
                <a:spcPct val="100000"/>
              </a:lnSpc>
            </a:pPr>
            <a:r>
              <a:rPr lang="fr-FR" sz="800" dirty="0">
                <a:latin typeface="Interstate-Light"/>
              </a:rPr>
              <a:t>Titre, description et logo</a:t>
            </a:r>
          </a:p>
          <a:p>
            <a:pPr lvl="2">
              <a:lnSpc>
                <a:spcPct val="100000"/>
              </a:lnSpc>
            </a:pPr>
            <a:r>
              <a:rPr lang="fr-FR" sz="800" dirty="0">
                <a:latin typeface="Interstate-Light"/>
                <a:sym typeface="Wingdings" panose="05000000000000000000" pitchFamily="2" charset="2"/>
              </a:rPr>
              <a:t> Via les paramètres du site :</a:t>
            </a:r>
          </a:p>
          <a:p>
            <a:pPr lvl="3">
              <a:lnSpc>
                <a:spcPct val="100000"/>
              </a:lnSpc>
            </a:pPr>
            <a:r>
              <a:rPr lang="fr-FR" sz="8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du site » </a:t>
            </a:r>
          </a:p>
          <a:p>
            <a:pPr lvl="3">
              <a:lnSpc>
                <a:spcPct val="100000"/>
              </a:lnSpc>
            </a:pPr>
            <a:r>
              <a:rPr lang="fr-FR" sz="8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Titre, description et logo </a:t>
            </a:r>
          </a:p>
          <a:p>
            <a:pPr>
              <a:lnSpc>
                <a:spcPct val="100000"/>
              </a:lnSpc>
            </a:pPr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75112" y="621103"/>
            <a:ext cx="2413161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Aspect &amp; Navigation du site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401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Listes SharePoint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5926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1B94B92-8F96-4462-B79A-7A980C8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39" y="1537849"/>
            <a:ext cx="6350267" cy="25751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A2A4C-35E6-4088-8C8E-E9EEC87D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listes : Stocker et gérer des données</a:t>
            </a:r>
          </a:p>
        </p:txBody>
      </p:sp>
      <p:sp>
        <p:nvSpPr>
          <p:cNvPr id="5" name="Légende encadrée 2 14">
            <a:extLst>
              <a:ext uri="{FF2B5EF4-FFF2-40B4-BE49-F238E27FC236}">
                <a16:creationId xmlns:a16="http://schemas.microsoft.com/office/drawing/2014/main" id="{EF8D8884-1AC9-4C5A-90C5-BB70A65502CC}"/>
              </a:ext>
            </a:extLst>
          </p:cNvPr>
          <p:cNvSpPr/>
          <p:nvPr/>
        </p:nvSpPr>
        <p:spPr>
          <a:xfrm>
            <a:off x="4559004" y="1111134"/>
            <a:ext cx="1768208" cy="289555"/>
          </a:xfrm>
          <a:prstGeom prst="borderCallout2">
            <a:avLst>
              <a:gd name="adj1" fmla="val 18750"/>
              <a:gd name="adj2" fmla="val -8333"/>
              <a:gd name="adj3" fmla="val 52960"/>
              <a:gd name="adj4" fmla="val -39405"/>
              <a:gd name="adj5" fmla="val 409915"/>
              <a:gd name="adj6" fmla="val -6732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Menu contextuel</a:t>
            </a:r>
          </a:p>
          <a:p>
            <a:endParaRPr lang="fr-FR" sz="900" b="1" dirty="0">
              <a:solidFill>
                <a:srgbClr val="595959"/>
              </a:solidFill>
            </a:endParaRPr>
          </a:p>
        </p:txBody>
      </p:sp>
      <p:sp>
        <p:nvSpPr>
          <p:cNvPr id="6" name="Légende encadrée 2 14">
            <a:extLst>
              <a:ext uri="{FF2B5EF4-FFF2-40B4-BE49-F238E27FC236}">
                <a16:creationId xmlns:a16="http://schemas.microsoft.com/office/drawing/2014/main" id="{90FACE94-7703-4811-9FE8-EB054DD7FF6D}"/>
              </a:ext>
            </a:extLst>
          </p:cNvPr>
          <p:cNvSpPr/>
          <p:nvPr/>
        </p:nvSpPr>
        <p:spPr>
          <a:xfrm>
            <a:off x="6738171" y="4250172"/>
            <a:ext cx="952468" cy="274321"/>
          </a:xfrm>
          <a:prstGeom prst="borderCallout2">
            <a:avLst>
              <a:gd name="adj1" fmla="val 50328"/>
              <a:gd name="adj2" fmla="val -3028"/>
              <a:gd name="adj3" fmla="val 42434"/>
              <a:gd name="adj4" fmla="val -67448"/>
              <a:gd name="adj5" fmla="val -516398"/>
              <a:gd name="adj6" fmla="val -15751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Créer des alertes</a:t>
            </a:r>
          </a:p>
        </p:txBody>
      </p:sp>
      <p:sp>
        <p:nvSpPr>
          <p:cNvPr id="7" name="Légende encadrée 2 14">
            <a:extLst>
              <a:ext uri="{FF2B5EF4-FFF2-40B4-BE49-F238E27FC236}">
                <a16:creationId xmlns:a16="http://schemas.microsoft.com/office/drawing/2014/main" id="{34DF020E-E25F-495A-BF58-6523A2A4A21C}"/>
              </a:ext>
            </a:extLst>
          </p:cNvPr>
          <p:cNvSpPr/>
          <p:nvPr/>
        </p:nvSpPr>
        <p:spPr>
          <a:xfrm>
            <a:off x="7690639" y="2408136"/>
            <a:ext cx="952468" cy="274321"/>
          </a:xfrm>
          <a:prstGeom prst="borderCallout2">
            <a:avLst>
              <a:gd name="adj1" fmla="val 50328"/>
              <a:gd name="adj2" fmla="val -3028"/>
              <a:gd name="adj3" fmla="val 81908"/>
              <a:gd name="adj4" fmla="val -39405"/>
              <a:gd name="adj5" fmla="val 165179"/>
              <a:gd name="adj6" fmla="val -703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Ajouter des colonnes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F24C76-D73F-4E5C-8770-AFF4A3929965}"/>
              </a:ext>
            </a:extLst>
          </p:cNvPr>
          <p:cNvSpPr txBox="1"/>
          <p:nvPr/>
        </p:nvSpPr>
        <p:spPr>
          <a:xfrm>
            <a:off x="611660" y="936024"/>
            <a:ext cx="193867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Affichage « moderne »</a:t>
            </a:r>
          </a:p>
        </p:txBody>
      </p:sp>
      <p:sp>
        <p:nvSpPr>
          <p:cNvPr id="8" name="Légende encadrée 2 14">
            <a:extLst>
              <a:ext uri="{FF2B5EF4-FFF2-40B4-BE49-F238E27FC236}">
                <a16:creationId xmlns:a16="http://schemas.microsoft.com/office/drawing/2014/main" id="{E27AA8E5-2714-4F88-A8AC-A8C9DD316E2F}"/>
              </a:ext>
            </a:extLst>
          </p:cNvPr>
          <p:cNvSpPr/>
          <p:nvPr/>
        </p:nvSpPr>
        <p:spPr>
          <a:xfrm>
            <a:off x="7312020" y="840422"/>
            <a:ext cx="952468" cy="274321"/>
          </a:xfrm>
          <a:prstGeom prst="borderCallout2">
            <a:avLst>
              <a:gd name="adj1" fmla="val 50328"/>
              <a:gd name="adj2" fmla="val -3028"/>
              <a:gd name="adj3" fmla="val 81908"/>
              <a:gd name="adj4" fmla="val -39405"/>
              <a:gd name="adj5" fmla="val 534970"/>
              <a:gd name="adj6" fmla="val -1056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Changer d’affichage</a:t>
            </a:r>
          </a:p>
        </p:txBody>
      </p:sp>
      <p:sp>
        <p:nvSpPr>
          <p:cNvPr id="9" name="Légende encadrée 2 14">
            <a:extLst>
              <a:ext uri="{FF2B5EF4-FFF2-40B4-BE49-F238E27FC236}">
                <a16:creationId xmlns:a16="http://schemas.microsoft.com/office/drawing/2014/main" id="{950CE0C6-95FD-4B88-88D5-4739890FAED7}"/>
              </a:ext>
            </a:extLst>
          </p:cNvPr>
          <p:cNvSpPr/>
          <p:nvPr/>
        </p:nvSpPr>
        <p:spPr>
          <a:xfrm>
            <a:off x="7690639" y="1439760"/>
            <a:ext cx="952468" cy="274321"/>
          </a:xfrm>
          <a:prstGeom prst="borderCallout2">
            <a:avLst>
              <a:gd name="adj1" fmla="val 50328"/>
              <a:gd name="adj2" fmla="val -3028"/>
              <a:gd name="adj3" fmla="val 81908"/>
              <a:gd name="adj4" fmla="val -39405"/>
              <a:gd name="adj5" fmla="val 318825"/>
              <a:gd name="adj6" fmla="val -958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 err="1">
                <a:solidFill>
                  <a:srgbClr val="595959"/>
                </a:solidFill>
              </a:rPr>
              <a:t>Filter</a:t>
            </a:r>
            <a:endParaRPr lang="fr-FR" sz="9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D2881-8259-4B3C-B8B5-DA54A15D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listes : Stocker et gérer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B7442E-076E-4B53-86E4-67CD2E30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3C4D13-9C90-410D-BD36-9603C83F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1" y="1501346"/>
            <a:ext cx="4773752" cy="3298025"/>
          </a:xfrm>
          <a:prstGeom prst="rect">
            <a:avLst/>
          </a:prstGeom>
        </p:spPr>
      </p:pic>
      <p:sp>
        <p:nvSpPr>
          <p:cNvPr id="5" name="Légende encadrée 2 14">
            <a:extLst>
              <a:ext uri="{FF2B5EF4-FFF2-40B4-BE49-F238E27FC236}">
                <a16:creationId xmlns:a16="http://schemas.microsoft.com/office/drawing/2014/main" id="{287AB2E3-DE9B-4CAD-9F08-2A4581145182}"/>
              </a:ext>
            </a:extLst>
          </p:cNvPr>
          <p:cNvSpPr/>
          <p:nvPr/>
        </p:nvSpPr>
        <p:spPr>
          <a:xfrm>
            <a:off x="5152129" y="823428"/>
            <a:ext cx="964466" cy="289555"/>
          </a:xfrm>
          <a:prstGeom prst="borderCallout2">
            <a:avLst>
              <a:gd name="adj1" fmla="val 18750"/>
              <a:gd name="adj2" fmla="val -8333"/>
              <a:gd name="adj3" fmla="val 52960"/>
              <a:gd name="adj4" fmla="val -39405"/>
              <a:gd name="adj5" fmla="val 409915"/>
              <a:gd name="adj6" fmla="val -6732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Ruban Office</a:t>
            </a:r>
          </a:p>
          <a:p>
            <a:endParaRPr lang="fr-FR" sz="900" b="1" dirty="0">
              <a:solidFill>
                <a:srgbClr val="59595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4D82BB-ED56-42BD-827B-F2BC0A3E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26" y="2249552"/>
            <a:ext cx="1028572" cy="70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E51B8-E058-4787-90D3-70D09782033B}"/>
              </a:ext>
            </a:extLst>
          </p:cNvPr>
          <p:cNvSpPr txBox="1"/>
          <p:nvPr/>
        </p:nvSpPr>
        <p:spPr>
          <a:xfrm>
            <a:off x="6946153" y="2949552"/>
            <a:ext cx="18697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Paramètres de la liste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F24C76-D73F-4E5C-8770-AFF4A3929965}"/>
              </a:ext>
            </a:extLst>
          </p:cNvPr>
          <p:cNvSpPr txBox="1"/>
          <p:nvPr/>
        </p:nvSpPr>
        <p:spPr>
          <a:xfrm>
            <a:off x="611660" y="732467"/>
            <a:ext cx="198035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Affichage « classique »</a:t>
            </a:r>
          </a:p>
        </p:txBody>
      </p:sp>
    </p:spTree>
    <p:extLst>
      <p:ext uri="{BB962C8B-B14F-4D97-AF65-F5344CB8AC3E}">
        <p14:creationId xmlns:p14="http://schemas.microsoft.com/office/powerpoint/2010/main" val="37178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1CEF6D6-46CD-45C6-83BD-01A06992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24" y="1372577"/>
            <a:ext cx="5623218" cy="23652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674145-6431-40BF-B1FD-D6FCC3BB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359" y="2223436"/>
            <a:ext cx="3990395" cy="2199151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Interstate-Light"/>
              </a:rPr>
              <a:t>Rapide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23897" y="632767"/>
            <a:ext cx="2591094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Modification en masse rapide</a:t>
            </a:r>
          </a:p>
        </p:txBody>
      </p:sp>
      <p:sp>
        <p:nvSpPr>
          <p:cNvPr id="12" name="Légende encadrée 2 11"/>
          <p:cNvSpPr/>
          <p:nvPr/>
        </p:nvSpPr>
        <p:spPr>
          <a:xfrm>
            <a:off x="7983348" y="2973883"/>
            <a:ext cx="756929" cy="34912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48"/>
              <a:gd name="adj6" fmla="val -780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600" b="1" dirty="0">
                <a:solidFill>
                  <a:srgbClr val="595959"/>
                </a:solidFill>
              </a:rPr>
              <a:t>Editez les métadonnées en groupe</a:t>
            </a:r>
          </a:p>
        </p:txBody>
      </p:sp>
      <p:sp>
        <p:nvSpPr>
          <p:cNvPr id="13" name="Légende encadrée 2 12"/>
          <p:cNvSpPr/>
          <p:nvPr/>
        </p:nvSpPr>
        <p:spPr>
          <a:xfrm>
            <a:off x="597834" y="1074116"/>
            <a:ext cx="756929" cy="349128"/>
          </a:xfrm>
          <a:prstGeom prst="borderCallout2">
            <a:avLst>
              <a:gd name="adj1" fmla="val 32430"/>
              <a:gd name="adj2" fmla="val 103842"/>
              <a:gd name="adj3" fmla="val 52037"/>
              <a:gd name="adj4" fmla="val 183667"/>
              <a:gd name="adj5" fmla="val 284587"/>
              <a:gd name="adj6" fmla="val 24224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600" b="1" dirty="0">
                <a:solidFill>
                  <a:srgbClr val="595959"/>
                </a:solidFill>
              </a:rPr>
              <a:t>Un mode édition de tableaux rapide</a:t>
            </a:r>
          </a:p>
        </p:txBody>
      </p:sp>
    </p:spTree>
    <p:extLst>
      <p:ext uri="{BB962C8B-B14F-4D97-AF65-F5344CB8AC3E}">
        <p14:creationId xmlns:p14="http://schemas.microsoft.com/office/powerpoint/2010/main" val="482710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5112" y="1108675"/>
            <a:ext cx="7886700" cy="3886019"/>
          </a:xfrm>
        </p:spPr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une liste personnalisée.</a:t>
            </a:r>
          </a:p>
          <a:p>
            <a:pPr marL="160735" indent="-160735"/>
            <a:r>
              <a:rPr lang="fr-FR" dirty="0">
                <a:latin typeface="Interstate-Light"/>
              </a:rPr>
              <a:t>Ajouter des colonnes à une liste.</a:t>
            </a:r>
          </a:p>
          <a:p>
            <a:pPr marL="160735" indent="-160735"/>
            <a:r>
              <a:rPr lang="fr-FR" dirty="0">
                <a:latin typeface="Interstate-Light"/>
              </a:rPr>
              <a:t>Contrôler et valider l'entrée dans les champs de la liste.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Interstate-Light"/>
              </a:rPr>
              <a:t>Démo</a:t>
            </a:r>
            <a:r>
              <a:rPr lang="fr-FR" dirty="0"/>
              <a:t> - accompagnement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63569" y="779738"/>
            <a:ext cx="1762342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Manipuler les listes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pic>
        <p:nvPicPr>
          <p:cNvPr id="10" name="Picture 2" descr="http://la-conjugaison.nouvelobs.com/img/exercice/exerc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05" y="3298734"/>
            <a:ext cx="1427234" cy="4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D79884-4DB9-46E5-ACBC-FCB192C1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707" y="842051"/>
            <a:ext cx="3790749" cy="2120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B4CD25F-A287-4BEC-A1D5-2DE6A88D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97" y="3183139"/>
            <a:ext cx="862118" cy="15779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DFE03B-9577-4336-814D-BDC9E7350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672" y="3079624"/>
            <a:ext cx="1016429" cy="18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5112" y="1108675"/>
            <a:ext cx="7886700" cy="3886019"/>
          </a:xfrm>
        </p:spPr>
        <p:txBody>
          <a:bodyPr>
            <a:normAutofit fontScale="40000" lnSpcReduction="20000"/>
          </a:bodyPr>
          <a:lstStyle/>
          <a:p>
            <a:pPr marL="160735" indent="-160735"/>
            <a:r>
              <a:rPr lang="fr-FR" dirty="0">
                <a:latin typeface="Interstate-Light"/>
              </a:rPr>
              <a:t>Créer une liste personnalisée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Contenu du site » 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Menu déroulant « Nouveau » &gt; Liste</a:t>
            </a:r>
          </a:p>
          <a:p>
            <a:pPr marL="160735" indent="-160735"/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Ajouter des colonnes à une liste.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Bouton « + » au niveau des colonnes</a:t>
            </a:r>
          </a:p>
          <a:p>
            <a:pPr marL="446485" lvl="2" indent="-160735"/>
            <a:r>
              <a:rPr lang="fr-FR" dirty="0">
                <a:latin typeface="Interstate-Light"/>
              </a:rPr>
              <a:t>Ou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liste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Créer une colonne</a:t>
            </a:r>
          </a:p>
          <a:p>
            <a:pPr marL="160735" indent="-160735"/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Contrôler et valider l'entrée dans les champs de la liste.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liste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Cliquer sur la colonne </a:t>
            </a:r>
          </a:p>
          <a:p>
            <a:pPr marL="108347" lvl="1" indent="-160735"/>
            <a:r>
              <a:rPr lang="fr-FR" dirty="0">
                <a:latin typeface="Interstate-Light"/>
              </a:rPr>
              <a:t>Section Validation de colonne</a:t>
            </a:r>
          </a:p>
          <a:p>
            <a:pPr marL="446485" lvl="2" indent="-160735"/>
            <a:r>
              <a:rPr lang="fr-FR" dirty="0">
                <a:latin typeface="Interstate-Light"/>
              </a:rPr>
              <a:t>Ex : [</a:t>
            </a:r>
            <a:r>
              <a:rPr lang="fr-FR" dirty="0" err="1">
                <a:latin typeface="Interstate-Light"/>
              </a:rPr>
              <a:t>MaDate</a:t>
            </a:r>
            <a:r>
              <a:rPr lang="fr-FR" dirty="0">
                <a:latin typeface="Interstate-Light"/>
              </a:rPr>
              <a:t>]&gt;</a:t>
            </a:r>
            <a:r>
              <a:rPr lang="fr-FR" dirty="0" err="1">
                <a:latin typeface="Interstate-Light"/>
              </a:rPr>
              <a:t>Today</a:t>
            </a:r>
            <a:r>
              <a:rPr lang="fr-FR" dirty="0">
                <a:latin typeface="Interstate-Light"/>
              </a:rPr>
              <a:t>()</a:t>
            </a:r>
          </a:p>
          <a:p>
            <a:pPr marL="446485" lvl="2" indent="-160735"/>
            <a:r>
              <a:rPr lang="fr-FR" dirty="0">
                <a:latin typeface="Interstate-Light"/>
                <a:hlinkClick r:id="rId3"/>
              </a:rPr>
              <a:t>Gestion des formules</a:t>
            </a:r>
            <a:endParaRPr lang="fr-FR" dirty="0">
              <a:latin typeface="Interstate-Light"/>
            </a:endParaRPr>
          </a:p>
          <a:p>
            <a:pPr marL="285750" lvl="2" indent="0">
              <a:buNone/>
            </a:pPr>
            <a:endParaRPr lang="fr-FR" dirty="0">
              <a:latin typeface="Interstate-Ligh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Interstate-Light"/>
              </a:rPr>
              <a:t>Démo</a:t>
            </a:r>
            <a:r>
              <a:rPr lang="fr-FR" dirty="0"/>
              <a:t> - accompagnement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63569" y="779738"/>
            <a:ext cx="1762342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Manipuler les listes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0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A7B46B-1E70-4522-8DB3-931CCB928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1" y="1360339"/>
            <a:ext cx="4064960" cy="273680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72AEF1D-617B-44E9-9540-F1EEFC1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78" y="1881319"/>
            <a:ext cx="3763152" cy="2702713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applications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altLang="fr-FR"/>
          </a:p>
          <a:p>
            <a:pPr lvl="1"/>
            <a:endParaRPr lang="fr-FR" alt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75113" y="724618"/>
            <a:ext cx="1744708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Travailler ensemble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sp>
        <p:nvSpPr>
          <p:cNvPr id="14" name="Légende encadrée 2 13"/>
          <p:cNvSpPr/>
          <p:nvPr/>
        </p:nvSpPr>
        <p:spPr>
          <a:xfrm>
            <a:off x="3711083" y="608782"/>
            <a:ext cx="1627535" cy="6480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1570"/>
              <a:gd name="adj6" fmla="val -6453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Gérez toutes vos tâches personnelles de Microsoft Outlook, Project et SharePoint en un seul endroit</a:t>
            </a:r>
          </a:p>
        </p:txBody>
      </p:sp>
      <p:sp>
        <p:nvSpPr>
          <p:cNvPr id="15" name="Légende encadrée 2 14"/>
          <p:cNvSpPr/>
          <p:nvPr/>
        </p:nvSpPr>
        <p:spPr>
          <a:xfrm>
            <a:off x="7277132" y="1128717"/>
            <a:ext cx="1423764" cy="5461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6758"/>
              <a:gd name="adj6" fmla="val -4155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900" b="1" dirty="0">
                <a:solidFill>
                  <a:srgbClr val="595959"/>
                </a:solidFill>
              </a:rPr>
              <a:t>Planifier vos réunions d’équipe / réservations de matériels à 1 endroit</a:t>
            </a:r>
          </a:p>
        </p:txBody>
      </p:sp>
    </p:spTree>
    <p:extLst>
      <p:ext uri="{BB962C8B-B14F-4D97-AF65-F5344CB8AC3E}">
        <p14:creationId xmlns:p14="http://schemas.microsoft.com/office/powerpoint/2010/main" val="41623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-33317"/>
            <a:ext cx="8091022" cy="1164907"/>
          </a:xfrm>
        </p:spPr>
        <p:txBody>
          <a:bodyPr/>
          <a:lstStyle/>
          <a:p>
            <a:r>
              <a:rPr lang="fr-FR" dirty="0" smtClean="0"/>
              <a:t>SharePoint Online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75606"/>
            <a:ext cx="7272808" cy="3096344"/>
          </a:xfrm>
        </p:spPr>
        <p:txBody>
          <a:bodyPr/>
          <a:lstStyle/>
          <a:p>
            <a:r>
              <a:rPr lang="fr-FR" b="1" dirty="0"/>
              <a:t>Modern pages et </a:t>
            </a:r>
            <a:r>
              <a:rPr lang="fr-FR" b="1" dirty="0" err="1"/>
              <a:t>webpart</a:t>
            </a:r>
            <a:endParaRPr lang="fr-FR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Vue d’ensemble des </a:t>
            </a:r>
            <a:r>
              <a:rPr lang="fr-FR" dirty="0" err="1"/>
              <a:t>webparts</a:t>
            </a:r>
            <a:r>
              <a:rPr lang="fr-FR" dirty="0"/>
              <a:t> « modernes »</a:t>
            </a:r>
          </a:p>
          <a:p>
            <a:r>
              <a:rPr lang="fr-FR" b="1" dirty="0"/>
              <a:t>Sécurité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Introduction et concept de sécurisation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 la sécurité</a:t>
            </a:r>
          </a:p>
          <a:p>
            <a:r>
              <a:rPr lang="fr-FR" b="1" dirty="0"/>
              <a:t>Gestion du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listes et bibliothèques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sites</a:t>
            </a:r>
          </a:p>
          <a:p>
            <a:r>
              <a:rPr lang="fr-FR" b="1" dirty="0"/>
              <a:t>Fonctionnalités transverses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Alertes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OneDrive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Corbeilles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844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19" y="2359418"/>
            <a:ext cx="1804841" cy="5004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Interstate-Light"/>
              </a:rPr>
              <a:t>Applications </a:t>
            </a:r>
            <a:r>
              <a:rPr lang="fr-FR" dirty="0"/>
              <a:t> spécifiques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FCE7C79-E562-485A-9F6C-478608473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8969" y="860751"/>
            <a:ext cx="4106789" cy="25104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B67F03-3ECC-4299-AF2E-6B4BEFDA0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744" y="2374014"/>
            <a:ext cx="3893911" cy="1615703"/>
          </a:xfrm>
          <a:prstGeom prst="rect">
            <a:avLst/>
          </a:prstGeom>
        </p:spPr>
      </p:pic>
      <p:sp>
        <p:nvSpPr>
          <p:cNvPr id="7" name="Légende encadrée 2 6"/>
          <p:cNvSpPr/>
          <p:nvPr/>
        </p:nvSpPr>
        <p:spPr>
          <a:xfrm>
            <a:off x="6394269" y="2899216"/>
            <a:ext cx="1243112" cy="565299"/>
          </a:xfrm>
          <a:prstGeom prst="borderCallout2">
            <a:avLst>
              <a:gd name="adj1" fmla="val -13008"/>
              <a:gd name="adj2" fmla="val 25978"/>
              <a:gd name="adj3" fmla="val -28677"/>
              <a:gd name="adj4" fmla="val 2864"/>
              <a:gd name="adj5" fmla="val -30268"/>
              <a:gd name="adj6" fmla="val -938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Un ruban Office avec des actions propre au type de liste</a:t>
            </a:r>
          </a:p>
        </p:txBody>
      </p:sp>
      <p:sp>
        <p:nvSpPr>
          <p:cNvPr id="9" name="Légende encadrée 2 8"/>
          <p:cNvSpPr/>
          <p:nvPr/>
        </p:nvSpPr>
        <p:spPr>
          <a:xfrm>
            <a:off x="1077765" y="1999521"/>
            <a:ext cx="1055897" cy="382006"/>
          </a:xfrm>
          <a:prstGeom prst="borderCallout2">
            <a:avLst>
              <a:gd name="adj1" fmla="val 43606"/>
              <a:gd name="adj2" fmla="val 110044"/>
              <a:gd name="adj3" fmla="val 77619"/>
              <a:gd name="adj4" fmla="val 121081"/>
              <a:gd name="adj5" fmla="val 108053"/>
              <a:gd name="adj6" fmla="val 1200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Synchronisations outils bureautiques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7764" y="2425412"/>
            <a:ext cx="394086" cy="32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8ED97C3-6240-4E94-8777-A14E9A030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00" y="3140798"/>
            <a:ext cx="3476744" cy="15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75FEA-300A-43D9-8C02-4354E037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Accompagnement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36A2DB-9403-4CDA-A0E5-0DAA4CA8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une application « calendrier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D7F30E-5952-4A2E-8121-FB8801F1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35" y="1578738"/>
            <a:ext cx="4850912" cy="21425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FA9F01-BA79-4E33-982F-C2A02F0A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80" y="2731168"/>
            <a:ext cx="1559187" cy="1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xservej.japa.fr\03 Partage Japa\Sandrine\chemin_grain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7882" y="2582409"/>
            <a:ext cx="6313118" cy="24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Bibliothèque et Gestion Electronique de Document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1828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221581" y="908644"/>
            <a:ext cx="4586833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Centraliser vos documents communs à un seul endroit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Interstate-Light"/>
              </a:rPr>
              <a:t>Bibliothèques</a:t>
            </a:r>
            <a:r>
              <a:rPr lang="fr-FR" dirty="0"/>
              <a:t> de documents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GED: Gestion Electronique de Documents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ABB370-4DBF-41B0-8932-0EA3FF8C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82" y="1421607"/>
            <a:ext cx="5963951" cy="3381943"/>
          </a:xfrm>
          <a:prstGeom prst="rect">
            <a:avLst/>
          </a:prstGeom>
        </p:spPr>
      </p:pic>
      <p:sp>
        <p:nvSpPr>
          <p:cNvPr id="8" name="Légende encadrée 2 7"/>
          <p:cNvSpPr/>
          <p:nvPr/>
        </p:nvSpPr>
        <p:spPr>
          <a:xfrm>
            <a:off x="871538" y="4014463"/>
            <a:ext cx="1242138" cy="589773"/>
          </a:xfrm>
          <a:prstGeom prst="borderCallout2">
            <a:avLst>
              <a:gd name="adj1" fmla="val -18236"/>
              <a:gd name="adj2" fmla="val 53719"/>
              <a:gd name="adj3" fmla="val -56275"/>
              <a:gd name="adj4" fmla="val 85170"/>
              <a:gd name="adj5" fmla="val -79163"/>
              <a:gd name="adj6" fmla="val 1665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Informations structurées :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Dossier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Mots clés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Evaluations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Historiques, versions</a:t>
            </a:r>
          </a:p>
        </p:txBody>
      </p:sp>
      <p:sp>
        <p:nvSpPr>
          <p:cNvPr id="10" name="Légende encadrée 2 7">
            <a:extLst>
              <a:ext uri="{FF2B5EF4-FFF2-40B4-BE49-F238E27FC236}">
                <a16:creationId xmlns:a16="http://schemas.microsoft.com/office/drawing/2014/main" id="{0AB1BBC2-DBE5-4929-B44F-9EB8CC40AF0D}"/>
              </a:ext>
            </a:extLst>
          </p:cNvPr>
          <p:cNvSpPr/>
          <p:nvPr/>
        </p:nvSpPr>
        <p:spPr>
          <a:xfrm>
            <a:off x="7922909" y="1421608"/>
            <a:ext cx="877807" cy="398402"/>
          </a:xfrm>
          <a:prstGeom prst="borderCallout2">
            <a:avLst>
              <a:gd name="adj1" fmla="val 102891"/>
              <a:gd name="adj2" fmla="val 51994"/>
              <a:gd name="adj3" fmla="val 252027"/>
              <a:gd name="adj4" fmla="val 43740"/>
              <a:gd name="adj5" fmla="val 441705"/>
              <a:gd name="adj6" fmla="val -501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Prévisualisation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Détails</a:t>
            </a:r>
          </a:p>
        </p:txBody>
      </p:sp>
    </p:spTree>
    <p:extLst>
      <p:ext uri="{BB962C8B-B14F-4D97-AF65-F5344CB8AC3E}">
        <p14:creationId xmlns:p14="http://schemas.microsoft.com/office/powerpoint/2010/main" val="45723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C15836F-0613-4188-B8DB-B9BEA05E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82" y="1166333"/>
            <a:ext cx="6854071" cy="3116011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altLang="fr-FR"/>
          </a:p>
          <a:p>
            <a:pPr lvl="1"/>
            <a:endParaRPr lang="fr-FR" altLang="fr-FR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250081" y="722674"/>
            <a:ext cx="1908215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Mise en œuvre rapide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sp>
        <p:nvSpPr>
          <p:cNvPr id="20" name="Légende encadrée 2 19"/>
          <p:cNvSpPr/>
          <p:nvPr/>
        </p:nvSpPr>
        <p:spPr>
          <a:xfrm>
            <a:off x="5453181" y="887143"/>
            <a:ext cx="1015279" cy="4714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2701"/>
              <a:gd name="adj6" fmla="val -5906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Horodatage et gestion des versions de chaque contenu</a:t>
            </a:r>
          </a:p>
        </p:txBody>
      </p:sp>
      <p:sp>
        <p:nvSpPr>
          <p:cNvPr id="21" name="Légende encadrée 2 20"/>
          <p:cNvSpPr/>
          <p:nvPr/>
        </p:nvSpPr>
        <p:spPr>
          <a:xfrm>
            <a:off x="7983003" y="1438534"/>
            <a:ext cx="1015279" cy="4714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0025"/>
              <a:gd name="adj6" fmla="val -8116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Suivre l’activité</a:t>
            </a:r>
          </a:p>
        </p:txBody>
      </p:sp>
      <p:sp>
        <p:nvSpPr>
          <p:cNvPr id="22" name="Légende encadrée 2 21"/>
          <p:cNvSpPr/>
          <p:nvPr/>
        </p:nvSpPr>
        <p:spPr>
          <a:xfrm>
            <a:off x="475113" y="4385859"/>
            <a:ext cx="1015279" cy="471417"/>
          </a:xfrm>
          <a:prstGeom prst="borderCallout2">
            <a:avLst>
              <a:gd name="adj1" fmla="val -7011"/>
              <a:gd name="adj2" fmla="val 84545"/>
              <a:gd name="adj3" fmla="val -64596"/>
              <a:gd name="adj4" fmla="val 117725"/>
              <a:gd name="adj5" fmla="val -291772"/>
              <a:gd name="adj6" fmla="val 18107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Gestion du glisser-déposer de documents</a:t>
            </a:r>
          </a:p>
        </p:txBody>
      </p:sp>
    </p:spTree>
    <p:extLst>
      <p:ext uri="{BB962C8B-B14F-4D97-AF65-F5344CB8AC3E}">
        <p14:creationId xmlns:p14="http://schemas.microsoft.com/office/powerpoint/2010/main" val="3824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 de document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30" y="998234"/>
            <a:ext cx="4733464" cy="4076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6831" tIns="56831" rIns="56831" bIns="5683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Un « glisser-déposer » ultra simple depuis le bureau</a:t>
            </a:r>
          </a:p>
          <a:p>
            <a:pPr defTabSz="5679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12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78969" y="2428824"/>
            <a:ext cx="278606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lvl="1"/>
            <a:r>
              <a:rPr lang="fr-FR" sz="700" dirty="0">
                <a:solidFill>
                  <a:srgbClr val="FFFFFF"/>
                </a:solidFill>
              </a:rPr>
              <a:t>Boutons d’action rapide simples pour créer un document, en télécharger, le modifier ou le partager.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32015D5-782E-465D-8F34-3B8815EEE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666" y="1292303"/>
            <a:ext cx="4946509" cy="3412638"/>
          </a:xfrm>
          <a:prstGeom prst="rect">
            <a:avLst/>
          </a:prstGeom>
        </p:spPr>
      </p:pic>
      <p:sp>
        <p:nvSpPr>
          <p:cNvPr id="19" name="Légende encadrée 2 18"/>
          <p:cNvSpPr/>
          <p:nvPr/>
        </p:nvSpPr>
        <p:spPr>
          <a:xfrm>
            <a:off x="590550" y="3609976"/>
            <a:ext cx="1008420" cy="624693"/>
          </a:xfrm>
          <a:prstGeom prst="borderCallout2">
            <a:avLst>
              <a:gd name="adj1" fmla="val 50670"/>
              <a:gd name="adj2" fmla="val 107348"/>
              <a:gd name="adj3" fmla="val -13465"/>
              <a:gd name="adj4" fmla="val 176084"/>
              <a:gd name="adj5" fmla="val -41393"/>
              <a:gd name="adj6" fmla="val 38872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Plusieurs fichiers sont téléchargés du bureau vers OneDrive Entreprise.</a:t>
            </a:r>
          </a:p>
        </p:txBody>
      </p:sp>
      <p:sp>
        <p:nvSpPr>
          <p:cNvPr id="7" name="Légende encadrée 2 18">
            <a:extLst>
              <a:ext uri="{FF2B5EF4-FFF2-40B4-BE49-F238E27FC236}">
                <a16:creationId xmlns:a16="http://schemas.microsoft.com/office/drawing/2014/main" id="{59B3D70B-87A3-4CAA-8681-CBB244BFDA72}"/>
              </a:ext>
            </a:extLst>
          </p:cNvPr>
          <p:cNvSpPr/>
          <p:nvPr/>
        </p:nvSpPr>
        <p:spPr>
          <a:xfrm>
            <a:off x="475112" y="2286000"/>
            <a:ext cx="1008420" cy="441752"/>
          </a:xfrm>
          <a:prstGeom prst="borderCallout2">
            <a:avLst>
              <a:gd name="adj1" fmla="val 50670"/>
              <a:gd name="adj2" fmla="val 107348"/>
              <a:gd name="adj3" fmla="val 56673"/>
              <a:gd name="adj4" fmla="val 147748"/>
              <a:gd name="adj5" fmla="val -68376"/>
              <a:gd name="adj6" fmla="val 20264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Créer un nouveau document ou un répertoire</a:t>
            </a:r>
          </a:p>
        </p:txBody>
      </p:sp>
      <p:sp>
        <p:nvSpPr>
          <p:cNvPr id="9" name="Légende encadrée 2 18">
            <a:extLst>
              <a:ext uri="{FF2B5EF4-FFF2-40B4-BE49-F238E27FC236}">
                <a16:creationId xmlns:a16="http://schemas.microsoft.com/office/drawing/2014/main" id="{7C499C17-EDD9-4E63-9748-F3A161BBBEE1}"/>
              </a:ext>
            </a:extLst>
          </p:cNvPr>
          <p:cNvSpPr/>
          <p:nvPr/>
        </p:nvSpPr>
        <p:spPr>
          <a:xfrm>
            <a:off x="5965031" y="621103"/>
            <a:ext cx="1008420" cy="441752"/>
          </a:xfrm>
          <a:prstGeom prst="borderCallout2">
            <a:avLst>
              <a:gd name="adj1" fmla="val 108887"/>
              <a:gd name="adj2" fmla="val 15727"/>
              <a:gd name="adj3" fmla="val 209762"/>
              <a:gd name="adj4" fmla="val -145062"/>
              <a:gd name="adj5" fmla="val 261521"/>
              <a:gd name="adj6" fmla="val -27245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Charger un ou plusieurs fichiers ou 1 dossier existants</a:t>
            </a:r>
          </a:p>
        </p:txBody>
      </p:sp>
    </p:spTree>
    <p:extLst>
      <p:ext uri="{BB962C8B-B14F-4D97-AF65-F5344CB8AC3E}">
        <p14:creationId xmlns:p14="http://schemas.microsoft.com/office/powerpoint/2010/main" val="3272993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Versioning</a:t>
            </a:r>
            <a:r>
              <a:rPr lang="fr-FR" dirty="0"/>
              <a:t> &amp; Check-in/Check-out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472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Versioning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287075-88F3-4287-AB89-B0CF4438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versioning permet de créer automatiquement une version de document</a:t>
            </a:r>
          </a:p>
          <a:p>
            <a:pPr lvl="2"/>
            <a:r>
              <a:rPr lang="fr-FR" dirty="0"/>
              <a:t>Paramétrage sur la bibliothèque</a:t>
            </a:r>
          </a:p>
          <a:p>
            <a:pPr lvl="2"/>
            <a:r>
              <a:rPr lang="fr-FR" dirty="0"/>
              <a:t>Gestion du mode de version</a:t>
            </a:r>
          </a:p>
          <a:p>
            <a:pPr lvl="2"/>
            <a:r>
              <a:rPr lang="fr-FR" dirty="0"/>
              <a:t>Coupler à la publication de contenu/document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88" y="1634448"/>
            <a:ext cx="3823155" cy="21084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16" y="2486025"/>
            <a:ext cx="2582466" cy="201453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625579" y="2496742"/>
            <a:ext cx="589360" cy="69652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68580" tIns="34290" rIns="68580" bIns="34290" rtlCol="0" anchor="ctr"/>
          <a:lstStyle/>
          <a:p>
            <a:pPr algn="ctr"/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15224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Versioning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BDCDD-8EB3-4DAA-ADCD-7CD74A63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Historisation des modifications</a:t>
            </a:r>
          </a:p>
          <a:p>
            <a:pPr lvl="2"/>
            <a:r>
              <a:rPr lang="fr-FR" dirty="0"/>
              <a:t>Historique visible des modification</a:t>
            </a:r>
          </a:p>
          <a:p>
            <a:pPr lvl="2"/>
            <a:r>
              <a:rPr lang="fr-FR" dirty="0"/>
              <a:t>Permet de revenir à une ancienne version</a:t>
            </a:r>
          </a:p>
          <a:p>
            <a:pPr lvl="2"/>
            <a:r>
              <a:rPr lang="fr-FR" dirty="0"/>
              <a:t>Suivi des modifications de métadonnées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573576" y="1806055"/>
            <a:ext cx="2211587" cy="219302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fr-FR" sz="18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fr-FR" dirty="0">
              <a:latin typeface="Interstate-Ligh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612714-580E-4FD1-9BF6-2561B1E73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419" y="565668"/>
            <a:ext cx="4895430" cy="26036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E83852C-84F5-4607-B772-41FEE05AB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676" y="3244939"/>
            <a:ext cx="2431598" cy="15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Check-in / Check-out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0F3D363-428C-4C0A-8301-021E993D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Archivage et extraction de document</a:t>
            </a:r>
          </a:p>
          <a:p>
            <a:pPr lvl="2"/>
            <a:r>
              <a:rPr lang="fr-FR" dirty="0"/>
              <a:t>Paramétrage sur la bibliothèque</a:t>
            </a:r>
          </a:p>
          <a:p>
            <a:pPr lvl="2"/>
            <a:r>
              <a:rPr lang="fr-FR" dirty="0"/>
              <a:t>Pour bloquer les mises à jour intempestives</a:t>
            </a:r>
          </a:p>
          <a:p>
            <a:pPr lvl="2"/>
            <a:r>
              <a:rPr lang="fr-FR" dirty="0"/>
              <a:t>Pour améliorer la collaboration en mode déconnecté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573576" y="1806055"/>
            <a:ext cx="2211587" cy="219302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fr-FR" sz="18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fr-FR" dirty="0">
              <a:latin typeface="Interstate-Ligh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72C4B5-2F2B-4537-820C-6C125C4FB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602" y="1943100"/>
            <a:ext cx="5321451" cy="29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SharePoint Online</a:t>
            </a:r>
            <a:endParaRPr lang="fr-FR" sz="1800" i="1" dirty="0"/>
          </a:p>
        </p:txBody>
      </p:sp>
      <p:pic>
        <p:nvPicPr>
          <p:cNvPr id="3" name="Picture 2" descr="\\xservej.japa.fr\03 Partage Japa\Sandrine\chemin_grain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3363" y="2626942"/>
            <a:ext cx="6313118" cy="24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470CEC-7317-4C37-8120-E10D1E55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11" y="1089743"/>
            <a:ext cx="5467566" cy="353982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678010-0E66-41A8-A513-BA32EA64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Paramétrage avancé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527E26-EA22-4280-B539-390AB68F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4" y="621103"/>
            <a:ext cx="2052980" cy="1211198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21707CB-FA38-4412-96A7-7D556BC8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3B2F3C3-78DE-4E3B-BE08-0448C6313391}"/>
              </a:ext>
            </a:extLst>
          </p:cNvPr>
          <p:cNvSpPr txBox="1">
            <a:spLocks/>
          </p:cNvSpPr>
          <p:nvPr/>
        </p:nvSpPr>
        <p:spPr>
          <a:xfrm>
            <a:off x="6273276" y="472981"/>
            <a:ext cx="2650421" cy="4270076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rgbClr val="7FBA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273050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A0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723900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A00"/>
              </a:buClr>
              <a:buFont typeface="Arial" panose="020B0604020202020204" pitchFamily="34" charset="0"/>
              <a:buChar char="•"/>
              <a:tabLst>
                <a:tab pos="723900" algn="l"/>
              </a:tabLst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A0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1787525" indent="-2587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A0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Activer le </a:t>
            </a:r>
            <a:r>
              <a:rPr lang="fr-FR" dirty="0" err="1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versionning</a:t>
            </a:r>
            <a:endParaRPr lang="fr-FR" dirty="0">
              <a:solidFill>
                <a:schemeClr val="bg1">
                  <a:lumMod val="95000"/>
                </a:schemeClr>
              </a:solidFill>
              <a:latin typeface="Interstate-Light" panose="020006060300000200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Activer le check-in obligatoire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les types de contenus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les colonnes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les affichages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les workflows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les permissions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931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un bibliothèque</a:t>
            </a:r>
          </a:p>
          <a:p>
            <a:pPr marL="160735" indent="-160735"/>
            <a:r>
              <a:rPr lang="fr-FR" dirty="0">
                <a:latin typeface="Interstate-Light"/>
              </a:rPr>
              <a:t>Paramétrage de la bibliothèques.</a:t>
            </a:r>
          </a:p>
          <a:p>
            <a:pPr marL="446485" lvl="2" indent="-160735"/>
            <a:r>
              <a:rPr lang="fr-FR" dirty="0">
                <a:latin typeface="Interstate-Light"/>
              </a:rPr>
              <a:t>Activer le </a:t>
            </a:r>
            <a:r>
              <a:rPr lang="fr-FR" dirty="0" err="1">
                <a:latin typeface="Interstate-Light"/>
              </a:rPr>
              <a:t>versionning</a:t>
            </a:r>
            <a:endParaRPr lang="fr-FR" dirty="0">
              <a:latin typeface="Interstate-Light"/>
            </a:endParaRPr>
          </a:p>
          <a:p>
            <a:pPr marL="446485" lvl="2" indent="-160735"/>
            <a:r>
              <a:rPr lang="fr-FR" dirty="0">
                <a:latin typeface="Interstate-Light"/>
              </a:rPr>
              <a:t>Ajouter la colonne « version »</a:t>
            </a:r>
          </a:p>
          <a:p>
            <a:pPr marL="446485" lvl="2" indent="-160735"/>
            <a:r>
              <a:rPr lang="fr-FR" dirty="0">
                <a:latin typeface="Interstate-Light"/>
              </a:rPr>
              <a:t>Obliger l’extraction</a:t>
            </a:r>
          </a:p>
          <a:p>
            <a:pPr marL="160735" indent="-160735"/>
            <a:r>
              <a:rPr lang="fr-FR" dirty="0">
                <a:latin typeface="Interstate-Light"/>
              </a:rPr>
              <a:t>Gestion des versions.</a:t>
            </a:r>
          </a:p>
          <a:p>
            <a:pPr marL="446485" lvl="2" indent="-160735"/>
            <a:r>
              <a:rPr lang="fr-FR" dirty="0">
                <a:latin typeface="Interstate-Light"/>
              </a:rPr>
              <a:t>Ajouter un document</a:t>
            </a:r>
          </a:p>
          <a:p>
            <a:pPr marL="446485" lvl="2" indent="-160735"/>
            <a:r>
              <a:rPr lang="fr-FR" dirty="0">
                <a:latin typeface="Interstate-Light"/>
              </a:rPr>
              <a:t>Modifier le document</a:t>
            </a:r>
          </a:p>
          <a:p>
            <a:pPr marL="446485" lvl="2" indent="-160735"/>
            <a:r>
              <a:rPr lang="fr-FR" dirty="0">
                <a:latin typeface="Interstate-Light"/>
              </a:rPr>
              <a:t>Restaurer une version antérieure</a:t>
            </a:r>
          </a:p>
          <a:p>
            <a:pPr marL="160735" indent="-160735"/>
            <a:r>
              <a:rPr lang="fr-FR" dirty="0">
                <a:latin typeface="Interstate-Light"/>
              </a:rPr>
              <a:t>Utilisation du check-in/check-out.</a:t>
            </a:r>
          </a:p>
          <a:p>
            <a:pPr marL="446485" lvl="2" indent="-160735"/>
            <a:r>
              <a:rPr lang="fr-FR" dirty="0">
                <a:latin typeface="Interstate-Light"/>
              </a:rPr>
              <a:t>(Démo)</a:t>
            </a:r>
          </a:p>
        </p:txBody>
      </p:sp>
      <p:pic>
        <p:nvPicPr>
          <p:cNvPr id="3" name="Picture 2" descr="http://la-conjugaison.nouvelobs.com/img/exercice/exerc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81" y="4141176"/>
            <a:ext cx="1070426" cy="3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817074" y="962684"/>
            <a:ext cx="3023712" cy="3289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 err="1"/>
              <a:t>Verisoning</a:t>
            </a:r>
            <a:r>
              <a:rPr lang="fr-FR" altLang="fr-FR" sz="1700" dirty="0"/>
              <a:t> et check-in/check-out</a:t>
            </a:r>
            <a:endParaRPr lang="fr-FR" sz="17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CC119D-DA64-4614-9180-673704698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60" y="1750218"/>
            <a:ext cx="4799606" cy="30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un bibliothèque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Contenu du site » 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Menu déroulant « Nouveau » &gt; « Bibliothèque de documents »</a:t>
            </a:r>
          </a:p>
          <a:p>
            <a:pPr marL="108347" lvl="1" indent="-160735"/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Paramétrage de la bibliothèques.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bibliothèque »</a:t>
            </a:r>
            <a:endParaRPr lang="fr-FR" dirty="0">
              <a:latin typeface="Interstate-Light"/>
            </a:endParaRPr>
          </a:p>
          <a:p>
            <a:pPr marL="446485" lvl="2" indent="-160735"/>
            <a:r>
              <a:rPr lang="fr-FR" dirty="0">
                <a:latin typeface="Interstate-Light"/>
              </a:rPr>
              <a:t>Activer le </a:t>
            </a:r>
            <a:r>
              <a:rPr lang="fr-FR" dirty="0" err="1">
                <a:latin typeface="Interstate-Light"/>
              </a:rPr>
              <a:t>versionning</a:t>
            </a:r>
            <a:endParaRPr lang="fr-FR" dirty="0">
              <a:latin typeface="Interstate-Light"/>
            </a:endParaRPr>
          </a:p>
          <a:p>
            <a:pPr marL="285750" lvl="2" indent="0">
              <a:buNone/>
            </a:pPr>
            <a:r>
              <a:rPr lang="fr-FR" dirty="0">
                <a:latin typeface="Interstate-Light"/>
                <a:sym typeface="Wingdings" panose="05000000000000000000" pitchFamily="2" charset="2"/>
              </a:rPr>
              <a:t></a:t>
            </a:r>
            <a:r>
              <a:rPr lang="fr-FR" dirty="0">
                <a:latin typeface="Interstate-Light"/>
              </a:rPr>
              <a:t>« Paramètres de contrôles de version »</a:t>
            </a:r>
          </a:p>
          <a:p>
            <a:pPr marL="446485" lvl="2" indent="-160735"/>
            <a:r>
              <a:rPr lang="fr-FR" dirty="0">
                <a:latin typeface="Interstate-Light"/>
              </a:rPr>
              <a:t>Ajouter la colonne « version »</a:t>
            </a:r>
          </a:p>
          <a:p>
            <a:pPr marL="285750" lvl="2" indent="0">
              <a:buNone/>
            </a:pPr>
            <a:r>
              <a:rPr lang="fr-FR" dirty="0">
                <a:latin typeface="Interstate-Light"/>
                <a:sym typeface="Wingdings" panose="05000000000000000000" pitchFamily="2" charset="2"/>
              </a:rPr>
              <a:t> </a:t>
            </a:r>
            <a:r>
              <a:rPr lang="fr-FR" dirty="0">
                <a:latin typeface="Interstate-Light"/>
              </a:rPr>
              <a:t>Modifier l’affichage « Tous les documents »</a:t>
            </a:r>
          </a:p>
          <a:p>
            <a:pPr marL="446485" lvl="2" indent="-160735"/>
            <a:r>
              <a:rPr lang="fr-FR" dirty="0">
                <a:latin typeface="Interstate-Light"/>
              </a:rPr>
              <a:t>Obliger l’extraction</a:t>
            </a:r>
          </a:p>
          <a:p>
            <a:pPr marL="285750" lvl="2" indent="0">
              <a:buNone/>
            </a:pPr>
            <a:r>
              <a:rPr lang="fr-FR" dirty="0">
                <a:latin typeface="Interstate-Light"/>
                <a:sym typeface="Wingdings" panose="05000000000000000000" pitchFamily="2" charset="2"/>
              </a:rPr>
              <a:t> « </a:t>
            </a:r>
            <a:r>
              <a:rPr lang="fr-FR" dirty="0"/>
              <a:t>Exiger l'extraction des documents avant de pouvoir les modifier ? » </a:t>
            </a:r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Gestion des versions.</a:t>
            </a:r>
          </a:p>
          <a:p>
            <a:pPr marL="446485" lvl="2" indent="-160735"/>
            <a:r>
              <a:rPr lang="fr-FR" dirty="0">
                <a:latin typeface="Interstate-Light"/>
              </a:rPr>
              <a:t>Ajouter un document</a:t>
            </a:r>
          </a:p>
          <a:p>
            <a:pPr marL="446485" lvl="2" indent="-160735"/>
            <a:r>
              <a:rPr lang="fr-FR" dirty="0">
                <a:latin typeface="Interstate-Light"/>
              </a:rPr>
              <a:t>Modifier le document</a:t>
            </a:r>
          </a:p>
          <a:p>
            <a:pPr marL="446485" lvl="2" indent="-160735"/>
            <a:r>
              <a:rPr lang="fr-FR" dirty="0">
                <a:latin typeface="Interstate-Light"/>
              </a:rPr>
              <a:t>Restaurer une version antérieure</a:t>
            </a:r>
          </a:p>
          <a:p>
            <a:pPr marL="845345" lvl="3" indent="-160735"/>
            <a:r>
              <a:rPr lang="fr-FR" dirty="0">
                <a:latin typeface="Interstate-Light"/>
              </a:rPr>
              <a:t>Sélectionner le document</a:t>
            </a:r>
          </a:p>
          <a:p>
            <a:pPr marL="845345" lvl="3" indent="-160735"/>
            <a:r>
              <a:rPr lang="fr-FR" dirty="0">
                <a:latin typeface="Interstate-Light"/>
              </a:rPr>
              <a:t>« … » puis « Historiques des versions »</a:t>
            </a:r>
          </a:p>
          <a:p>
            <a:pPr marL="845345" lvl="3" indent="-160735"/>
            <a:r>
              <a:rPr lang="fr-FR" dirty="0">
                <a:latin typeface="Interstate-Light"/>
              </a:rPr>
              <a:t>Sur la version à restaurer : Menu déroulant puis « Restaurer »</a:t>
            </a:r>
          </a:p>
          <a:p>
            <a:pPr marL="160735" indent="-160735"/>
            <a:r>
              <a:rPr lang="fr-FR" dirty="0">
                <a:latin typeface="Interstate-Light"/>
              </a:rPr>
              <a:t>Utilisation du check-in/check-out.</a:t>
            </a:r>
          </a:p>
          <a:p>
            <a:pPr marL="446485" lvl="2" indent="-160735"/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17074" y="962684"/>
            <a:ext cx="3023712" cy="3289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 err="1"/>
              <a:t>Verisoning</a:t>
            </a:r>
            <a:r>
              <a:rPr lang="fr-FR" altLang="fr-FR" sz="1700" dirty="0"/>
              <a:t> et check-in/check-out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29422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avec les vues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21242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9F1F13-9D5A-473F-B377-6C970CA19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4685" y="2091282"/>
            <a:ext cx="4803680" cy="2833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Personnaliser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217296" y="683767"/>
            <a:ext cx="5484855" cy="3289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Afficher selon vos envies et besoins</a:t>
            </a:r>
            <a:endParaRPr lang="fr-FR" sz="17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927E6C-7CFA-49D2-B1FB-44CFFCC6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5" y="1297558"/>
            <a:ext cx="4433356" cy="310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égende encadrée 2 12">
            <a:extLst>
              <a:ext uri="{FF2B5EF4-FFF2-40B4-BE49-F238E27FC236}">
                <a16:creationId xmlns:a16="http://schemas.microsoft.com/office/drawing/2014/main" id="{56CA554D-75C9-4630-8417-A4E36FC32B3C}"/>
              </a:ext>
            </a:extLst>
          </p:cNvPr>
          <p:cNvSpPr/>
          <p:nvPr/>
        </p:nvSpPr>
        <p:spPr>
          <a:xfrm>
            <a:off x="2559117" y="1101615"/>
            <a:ext cx="1305567" cy="340170"/>
          </a:xfrm>
          <a:prstGeom prst="borderCallout2">
            <a:avLst>
              <a:gd name="adj1" fmla="val 101006"/>
              <a:gd name="adj2" fmla="val 30358"/>
              <a:gd name="adj3" fmla="val 194048"/>
              <a:gd name="adj4" fmla="val 34586"/>
              <a:gd name="adj5" fmla="val 477086"/>
              <a:gd name="adj6" fmla="val 1339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Trier, Filtrer, Regrouper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Déplacer les colonnes</a:t>
            </a:r>
          </a:p>
        </p:txBody>
      </p:sp>
      <p:sp>
        <p:nvSpPr>
          <p:cNvPr id="15" name="Légende encadrée 2 12">
            <a:extLst>
              <a:ext uri="{FF2B5EF4-FFF2-40B4-BE49-F238E27FC236}">
                <a16:creationId xmlns:a16="http://schemas.microsoft.com/office/drawing/2014/main" id="{9593061A-FECB-4598-BF23-F38C3D48E70D}"/>
              </a:ext>
            </a:extLst>
          </p:cNvPr>
          <p:cNvSpPr/>
          <p:nvPr/>
        </p:nvSpPr>
        <p:spPr>
          <a:xfrm>
            <a:off x="6868047" y="1233951"/>
            <a:ext cx="1605684" cy="598336"/>
          </a:xfrm>
          <a:prstGeom prst="borderCallout2">
            <a:avLst>
              <a:gd name="adj1" fmla="val 113141"/>
              <a:gd name="adj2" fmla="val 45935"/>
              <a:gd name="adj3" fmla="val 199442"/>
              <a:gd name="adj4" fmla="val 46142"/>
              <a:gd name="adj5" fmla="val 235039"/>
              <a:gd name="adj6" fmla="val 9188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Combiner des filtres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0BAA86-4198-4D2B-800A-E4B77751D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67" y="1794017"/>
            <a:ext cx="865184" cy="688867"/>
          </a:xfrm>
          <a:prstGeom prst="rect">
            <a:avLst/>
          </a:prstGeom>
        </p:spPr>
      </p:pic>
      <p:sp>
        <p:nvSpPr>
          <p:cNvPr id="18" name="Légende encadrée 2 12">
            <a:extLst>
              <a:ext uri="{FF2B5EF4-FFF2-40B4-BE49-F238E27FC236}">
                <a16:creationId xmlns:a16="http://schemas.microsoft.com/office/drawing/2014/main" id="{81D97B65-FF21-4E10-8309-518C1F5C3C35}"/>
              </a:ext>
            </a:extLst>
          </p:cNvPr>
          <p:cNvSpPr/>
          <p:nvPr/>
        </p:nvSpPr>
        <p:spPr>
          <a:xfrm>
            <a:off x="5298746" y="918368"/>
            <a:ext cx="1459242" cy="315582"/>
          </a:xfrm>
          <a:prstGeom prst="borderCallout2">
            <a:avLst>
              <a:gd name="adj1" fmla="val 101006"/>
              <a:gd name="adj2" fmla="val 30358"/>
              <a:gd name="adj3" fmla="val 194048"/>
              <a:gd name="adj4" fmla="val 34586"/>
              <a:gd name="adj5" fmla="val 361583"/>
              <a:gd name="adj6" fmla="val -323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Sauvegarder l’affichage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Utiliser un affichage enregistré</a:t>
            </a:r>
          </a:p>
        </p:txBody>
      </p:sp>
    </p:spTree>
    <p:extLst>
      <p:ext uri="{BB962C8B-B14F-4D97-AF65-F5344CB8AC3E}">
        <p14:creationId xmlns:p14="http://schemas.microsoft.com/office/powerpoint/2010/main" val="41857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Types d’affichage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altLang="fr-FR"/>
          </a:p>
          <a:p>
            <a:pPr lvl="1"/>
            <a:endParaRPr lang="fr-FR" altLang="fr-FR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628777" y="1284923"/>
            <a:ext cx="5665573" cy="3289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Afficher selon vos envies et besoins</a:t>
            </a:r>
            <a:endParaRPr lang="fr-FR" sz="17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ECD33A8-818D-45D7-B45A-74C9995A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41" y="1613860"/>
            <a:ext cx="6117243" cy="29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/ Modifier / Définir l’affichage par défaut.</a:t>
            </a:r>
          </a:p>
          <a:p>
            <a:pPr marL="160735" indent="-160735"/>
            <a:r>
              <a:rPr lang="fr-FR" dirty="0">
                <a:latin typeface="Interstate-Light"/>
              </a:rPr>
              <a:t>Créer un affichage public / personnel</a:t>
            </a:r>
          </a:p>
          <a:p>
            <a:pPr marL="160735" indent="-160735"/>
            <a:r>
              <a:rPr lang="fr-FR" dirty="0">
                <a:latin typeface="Interstate-Light"/>
              </a:rPr>
              <a:t>Faire des vues personnalisées</a:t>
            </a:r>
          </a:p>
          <a:p>
            <a:pPr lvl="1"/>
            <a:r>
              <a:rPr lang="fr-FR" sz="1100" dirty="0">
                <a:latin typeface="Interstate-Light"/>
              </a:rPr>
              <a:t>Grouper</a:t>
            </a:r>
          </a:p>
          <a:p>
            <a:pPr lvl="1"/>
            <a:r>
              <a:rPr lang="fr-FR" sz="1100" dirty="0">
                <a:latin typeface="Interstate-Light"/>
              </a:rPr>
              <a:t>Filtrer (avec notamment [Me], [</a:t>
            </a:r>
            <a:r>
              <a:rPr lang="fr-FR" sz="1100" dirty="0" err="1">
                <a:latin typeface="Interstate-Light"/>
              </a:rPr>
              <a:t>Today</a:t>
            </a:r>
            <a:r>
              <a:rPr lang="fr-FR" sz="1100" dirty="0">
                <a:latin typeface="Interstate-Light"/>
              </a:rPr>
              <a:t>], …)</a:t>
            </a:r>
          </a:p>
          <a:p>
            <a:pPr lvl="1"/>
            <a:r>
              <a:rPr lang="fr-FR" sz="1100" dirty="0">
                <a:latin typeface="Interstate-Light"/>
              </a:rPr>
              <a:t>Sélection et ordre des colonnes</a:t>
            </a:r>
          </a:p>
          <a:p>
            <a:pPr lvl="1"/>
            <a:r>
              <a:rPr lang="fr-FR" sz="1100" dirty="0">
                <a:latin typeface="Interstate-Light"/>
              </a:rPr>
              <a:t>Affichage dossier/à plat</a:t>
            </a:r>
            <a:endParaRPr lang="fr-FR" dirty="0">
              <a:latin typeface="Interstate-Light"/>
            </a:endParaRPr>
          </a:p>
          <a:p>
            <a:pPr marL="342878" lvl="1" indent="0">
              <a:buNone/>
            </a:pPr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29766" y="724618"/>
            <a:ext cx="4340882" cy="3289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Enrichir les listes &amp; les bibliothèques</a:t>
            </a:r>
            <a:endParaRPr lang="fr-FR" sz="1700" dirty="0"/>
          </a:p>
        </p:txBody>
      </p:sp>
      <p:pic>
        <p:nvPicPr>
          <p:cNvPr id="5" name="Picture 2" descr="http://la-conjugaison.nouvelobs.com/img/exercice/exerc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73" y="3101278"/>
            <a:ext cx="1427234" cy="4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3564" b="5180"/>
          <a:stretch/>
        </p:blipFill>
        <p:spPr>
          <a:xfrm>
            <a:off x="4945232" y="2046975"/>
            <a:ext cx="2724999" cy="8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- accompagnement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/ Modifier / Définir l’affichage par défaut.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Effectuer les modifications directement sur l’affichage dans la liste puis « Tous les éléments » puis « Modifier l’affichage actuel »</a:t>
            </a:r>
          </a:p>
          <a:p>
            <a:pPr marL="446485" lvl="2" indent="-160735"/>
            <a:r>
              <a:rPr lang="fr-FR" dirty="0">
                <a:latin typeface="Interstate-Light"/>
              </a:rPr>
              <a:t>Ou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liste » 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Cliquer sur l’affichage à modifier</a:t>
            </a:r>
          </a:p>
          <a:p>
            <a:pPr marL="160735" indent="-160735"/>
            <a:r>
              <a:rPr lang="fr-FR" dirty="0">
                <a:latin typeface="Interstate-Light"/>
              </a:rPr>
              <a:t>Créer un affichage public / personnel</a:t>
            </a:r>
          </a:p>
          <a:p>
            <a:pPr marL="108347" lvl="1" indent="-160735"/>
            <a:r>
              <a:rPr lang="fr-FR" dirty="0">
                <a:latin typeface="Interstate-Light"/>
              </a:rPr>
              <a:t>Effectuer les modifications directement sur l’affichage dans la liste puis « Tous les éléments » puis « Enregistrer  l’affichage  », cocher ou décocher « Définir comme un affichage public »</a:t>
            </a:r>
          </a:p>
          <a:p>
            <a:pPr marL="446485" lvl="2" indent="-160735"/>
            <a:r>
              <a:rPr lang="fr-FR" dirty="0">
                <a:latin typeface="Interstate-Light"/>
              </a:rPr>
              <a:t>Ou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liste » 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Créer un affichage », puis choisir le type d’affichage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Cocher « Créer un affichage personnel » ou « Créer un affichage public »</a:t>
            </a:r>
          </a:p>
          <a:p>
            <a:pPr marL="160735" indent="-160735"/>
            <a:r>
              <a:rPr lang="fr-FR" dirty="0">
                <a:latin typeface="Interstate-Light"/>
              </a:rPr>
              <a:t>Faire des vues personnalisées</a:t>
            </a:r>
          </a:p>
          <a:p>
            <a:pPr lvl="1"/>
            <a:r>
              <a:rPr lang="fr-FR" sz="1100" dirty="0">
                <a:latin typeface="Interstate-Light"/>
              </a:rPr>
              <a:t>Dans les paramètres de la vue</a:t>
            </a:r>
          </a:p>
          <a:p>
            <a:pPr lvl="1"/>
            <a:r>
              <a:rPr lang="fr-FR" sz="1100" dirty="0">
                <a:latin typeface="Interstate-Light"/>
              </a:rPr>
              <a:t>Filtre avec [Me], [</a:t>
            </a:r>
            <a:r>
              <a:rPr lang="fr-FR" sz="1100" dirty="0" err="1">
                <a:latin typeface="Interstate-Light"/>
              </a:rPr>
              <a:t>Today</a:t>
            </a:r>
            <a:r>
              <a:rPr lang="fr-FR" sz="1100" dirty="0">
                <a:latin typeface="Interstate-Light"/>
              </a:rPr>
              <a:t>]</a:t>
            </a:r>
          </a:p>
          <a:p>
            <a:pPr lvl="1"/>
            <a:r>
              <a:rPr lang="fr-FR" sz="1100" dirty="0">
                <a:latin typeface="Interstate-Light"/>
              </a:rPr>
              <a:t>Grouper</a:t>
            </a:r>
          </a:p>
          <a:p>
            <a:pPr lvl="1"/>
            <a:r>
              <a:rPr lang="fr-FR" sz="1100" dirty="0">
                <a:latin typeface="Interstate-Light"/>
              </a:rPr>
              <a:t>Changer l’ordre des colonnes,…</a:t>
            </a:r>
            <a:endParaRPr lang="fr-FR" dirty="0">
              <a:latin typeface="Interstate-Light"/>
            </a:endParaRPr>
          </a:p>
          <a:p>
            <a:pPr marL="342878" lvl="1" indent="0">
              <a:buNone/>
            </a:pPr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560149"/>
            <a:ext cx="4340882" cy="3289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Enrichir les listes &amp; les bibliothèques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2812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7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magasin de termes (métadonnées)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248251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540FE-6A6F-4D2B-9433-2709B3DD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Présentation SharePoint Online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25E1F3-DA59-42B8-9FC0-F43B5301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93" y="1693096"/>
            <a:ext cx="522036" cy="3796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50D7D8-13E8-4E2C-ADB0-CC47EA87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83" y="1188547"/>
            <a:ext cx="519546" cy="3778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E74D54-17D8-409B-84D7-12B5B5AE1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037" y="1188547"/>
            <a:ext cx="519546" cy="3778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E5CD51-DBD5-44BB-B15F-624485EF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037" y="1694859"/>
            <a:ext cx="519612" cy="3779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E4747D-E412-44C2-A1B3-B7C1DE940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037" y="3595894"/>
            <a:ext cx="519546" cy="3778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B5628D1-0D92-4818-AA6B-6E8299D47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2335057"/>
            <a:ext cx="519546" cy="3778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D2473DF-2900-4E16-BE7F-D3FD2F880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293" y="3011950"/>
            <a:ext cx="522036" cy="3796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B622BC-2E9A-41CE-BC69-B1F81959E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2293" y="2341386"/>
            <a:ext cx="590594" cy="42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C154D83-8115-4384-AB36-07D39000A5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288" y="2975206"/>
            <a:ext cx="492788" cy="35839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F01931B-07BA-4D0E-9A39-BB79809C3206}"/>
              </a:ext>
            </a:extLst>
          </p:cNvPr>
          <p:cNvSpPr txBox="1"/>
          <p:nvPr/>
        </p:nvSpPr>
        <p:spPr>
          <a:xfrm>
            <a:off x="2307094" y="1238974"/>
            <a:ext cx="250613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Partage et stockage de fichier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35E1E1-90AD-4FE0-87EC-F4ABBED083B1}"/>
              </a:ext>
            </a:extLst>
          </p:cNvPr>
          <p:cNvSpPr txBox="1"/>
          <p:nvPr/>
        </p:nvSpPr>
        <p:spPr>
          <a:xfrm>
            <a:off x="2306728" y="1786926"/>
            <a:ext cx="141128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Partage externe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6F2AD9-5FE4-47ED-8247-35C1C1EB04FA}"/>
              </a:ext>
            </a:extLst>
          </p:cNvPr>
          <p:cNvSpPr txBox="1"/>
          <p:nvPr/>
        </p:nvSpPr>
        <p:spPr>
          <a:xfrm>
            <a:off x="2306728" y="2455164"/>
            <a:ext cx="169020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Gestion de contenu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D974D3-F913-443B-9474-712D7B9B8EB2}"/>
              </a:ext>
            </a:extLst>
          </p:cNvPr>
          <p:cNvSpPr txBox="1"/>
          <p:nvPr/>
        </p:nvSpPr>
        <p:spPr>
          <a:xfrm>
            <a:off x="2306728" y="3010622"/>
            <a:ext cx="203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Sites de communication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780480-17EA-4223-8067-0A9CA8D45546}"/>
              </a:ext>
            </a:extLst>
          </p:cNvPr>
          <p:cNvSpPr txBox="1"/>
          <p:nvPr/>
        </p:nvSpPr>
        <p:spPr>
          <a:xfrm>
            <a:off x="6238321" y="1238974"/>
            <a:ext cx="83420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Intranets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65745DD-3ECD-4733-885E-278D345553B6}"/>
              </a:ext>
            </a:extLst>
          </p:cNvPr>
          <p:cNvSpPr txBox="1"/>
          <p:nvPr/>
        </p:nvSpPr>
        <p:spPr>
          <a:xfrm>
            <a:off x="6244001" y="1732456"/>
            <a:ext cx="168219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Application mobiles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599826-C846-4595-8B4D-DC2DE0E56D90}"/>
              </a:ext>
            </a:extLst>
          </p:cNvPr>
          <p:cNvSpPr txBox="1"/>
          <p:nvPr/>
        </p:nvSpPr>
        <p:spPr>
          <a:xfrm>
            <a:off x="6244001" y="2329426"/>
            <a:ext cx="181043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Automatiser le travail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5C18F4D-569F-4E8B-B178-293170BC1AB6}"/>
              </a:ext>
            </a:extLst>
          </p:cNvPr>
          <p:cNvSpPr txBox="1"/>
          <p:nvPr/>
        </p:nvSpPr>
        <p:spPr>
          <a:xfrm>
            <a:off x="6238321" y="2994542"/>
            <a:ext cx="105381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Découverte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07EA6F-B3A7-4B22-8464-6AA7B3F16B05}"/>
              </a:ext>
            </a:extLst>
          </p:cNvPr>
          <p:cNvSpPr txBox="1"/>
          <p:nvPr/>
        </p:nvSpPr>
        <p:spPr>
          <a:xfrm>
            <a:off x="6244001" y="3591512"/>
            <a:ext cx="100412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Recherche</a:t>
            </a:r>
          </a:p>
        </p:txBody>
      </p:sp>
    </p:spTree>
    <p:extLst>
      <p:ext uri="{BB962C8B-B14F-4D97-AF65-F5344CB8AC3E}">
        <p14:creationId xmlns:p14="http://schemas.microsoft.com/office/powerpoint/2010/main" val="12212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Gestion du magasin de termes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Interstate-Light"/>
              </a:rPr>
              <a:t>Architecture</a:t>
            </a:r>
          </a:p>
          <a:p>
            <a:pPr lvl="1"/>
            <a:r>
              <a:rPr lang="fr-FR" b="1" dirty="0">
                <a:latin typeface="Interstate-Light"/>
              </a:rPr>
              <a:t>Groupes</a:t>
            </a:r>
            <a:r>
              <a:rPr lang="fr-FR" dirty="0">
                <a:latin typeface="Interstate-Light"/>
              </a:rPr>
              <a:t>: représentent la délégation d’administration.</a:t>
            </a:r>
          </a:p>
          <a:p>
            <a:pPr lvl="1"/>
            <a:r>
              <a:rPr lang="fr-FR" b="1" dirty="0">
                <a:latin typeface="Interstate-Light"/>
              </a:rPr>
              <a:t>Ensembles de termes</a:t>
            </a:r>
            <a:r>
              <a:rPr lang="fr-FR" dirty="0">
                <a:latin typeface="Interstate-Light"/>
              </a:rPr>
              <a:t> : sont des groupes de termes hiérarchiques.</a:t>
            </a:r>
          </a:p>
          <a:p>
            <a:pPr lvl="1"/>
            <a:r>
              <a:rPr lang="fr-FR" b="1" dirty="0">
                <a:latin typeface="Interstate-Light"/>
              </a:rPr>
              <a:t>Termes</a:t>
            </a:r>
            <a:r>
              <a:rPr lang="fr-FR" dirty="0">
                <a:latin typeface="Interstate-Light"/>
              </a:rPr>
              <a:t>: sont les mots qui seront utilisés dans les sites pour catégoriser le contenu. </a:t>
            </a:r>
          </a:p>
        </p:txBody>
      </p:sp>
      <p:pic>
        <p:nvPicPr>
          <p:cNvPr id="144386" name="Picture 2" descr="http://absolute-sharepoint.com/wp-content/uploads/2013/02/Terms+and+Term+Sets+in+SharePoint+201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58" y="2711787"/>
            <a:ext cx="3292631" cy="17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8" name="Picture 4" descr="http://www.itpro.fr/upload/picture/v5/5943/sharepoint-210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88" y="2739573"/>
            <a:ext cx="2695795" cy="14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Ensemble de termes sur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5112" y="762718"/>
            <a:ext cx="7886700" cy="4270076"/>
          </a:xfrm>
        </p:spPr>
        <p:txBody>
          <a:bodyPr/>
          <a:lstStyle/>
          <a:p>
            <a:pPr algn="l"/>
            <a:r>
              <a:rPr lang="fr-FR" dirty="0">
                <a:latin typeface="Interstate-Light"/>
              </a:rPr>
              <a:t>Accéder à la banque de termes :</a:t>
            </a:r>
          </a:p>
          <a:p>
            <a:pPr lvl="2"/>
            <a:r>
              <a:rPr lang="fr-FR" dirty="0">
                <a:latin typeface="Interstate-Light"/>
              </a:rPr>
              <a:t>Paramètres du site &gt; Gestion de la banque de terme</a:t>
            </a:r>
          </a:p>
          <a:p>
            <a:endParaRPr lang="fr-FR" dirty="0">
              <a:latin typeface="Interstate-Ligh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91" y="1745359"/>
            <a:ext cx="1762721" cy="12590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014" y="1856656"/>
            <a:ext cx="3893489" cy="22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des ensemble de termes.</a:t>
            </a:r>
          </a:p>
          <a:p>
            <a:pPr marL="160735" indent="-160735"/>
            <a:r>
              <a:rPr lang="fr-FR" dirty="0">
                <a:latin typeface="Interstate-Light"/>
              </a:rPr>
              <a:t>Mettre en place les ensembles de termes.</a:t>
            </a:r>
          </a:p>
          <a:p>
            <a:pPr marL="160735" indent="-160735"/>
            <a:r>
              <a:rPr lang="fr-FR" dirty="0">
                <a:latin typeface="Interstate-Light"/>
              </a:rPr>
              <a:t>Utiliser les ensembles de termes.</a:t>
            </a:r>
          </a:p>
        </p:txBody>
      </p:sp>
      <p:pic>
        <p:nvPicPr>
          <p:cNvPr id="3" name="Picture 2" descr="http://la-conjugaison.nouvelobs.com/img/exercice/exerc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73" y="3172988"/>
            <a:ext cx="1070426" cy="3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898" y="2433639"/>
            <a:ext cx="2800221" cy="16139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37082" y="765698"/>
            <a:ext cx="1957908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Utilisation des termes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4010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des ensemble de termes.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du site » </a:t>
            </a:r>
          </a:p>
          <a:p>
            <a:pPr marL="108347" lvl="1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Gestion de la banque de termes » dans la section « Administration du site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Nouveau Groupe », renseigner un responsable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Nouvel ensemble de termes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Créer un terme »</a:t>
            </a:r>
          </a:p>
          <a:p>
            <a:pPr marL="160735" indent="-160735"/>
            <a:r>
              <a:rPr lang="fr-FR" dirty="0">
                <a:latin typeface="Interstate-Light"/>
              </a:rPr>
              <a:t>Mettre en place les ensembles de termes.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Ajouter une colonne de type « métadonnée gérée » dans une liste</a:t>
            </a:r>
          </a:p>
          <a:p>
            <a:pPr marL="160735" indent="-160735"/>
            <a:r>
              <a:rPr lang="fr-FR" dirty="0">
                <a:latin typeface="Interstate-Light"/>
              </a:rPr>
              <a:t>Utiliser les ensembles de termes.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Renseigner le champs de type « métadonnée gérée » dans la liste</a:t>
            </a:r>
          </a:p>
          <a:p>
            <a:pPr marL="108347" lvl="1" indent="-160735"/>
            <a:r>
              <a:rPr lang="fr-FR" dirty="0">
                <a:latin typeface="Interstate-Light"/>
              </a:rPr>
              <a:t>Utiliser les filtres dans une liste</a:t>
            </a:r>
          </a:p>
          <a:p>
            <a:pPr marL="108347" lvl="1" indent="-160735"/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37082" y="765698"/>
            <a:ext cx="1957908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Utilisation des termes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40470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Bibliothèque et Gestion Electronique de Document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42296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Types de contenus et colonnes de site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80744D6-E363-400F-BD21-E3ADF1315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z="1800" dirty="0">
                <a:latin typeface="Interstate-BoldCondensed" panose="02000806030000020004" pitchFamily="2" charset="0"/>
              </a:rPr>
              <a:t>Les types de contenu permettent de définir des caractéristiques communes à certains contenus</a:t>
            </a:r>
          </a:p>
          <a:p>
            <a:pPr lvl="2"/>
            <a:r>
              <a:rPr lang="fr-FR" altLang="fr-FR" sz="1700" dirty="0">
                <a:latin typeface="Interstate-BoldCondensed" panose="02000806030000020004" pitchFamily="2" charset="0"/>
              </a:rPr>
              <a:t>Mêmes métadonnées pour catégoriser ces contenus</a:t>
            </a:r>
          </a:p>
          <a:p>
            <a:pPr lvl="2"/>
            <a:r>
              <a:rPr lang="fr-FR" altLang="fr-FR" sz="1700" dirty="0">
                <a:latin typeface="Interstate-BoldCondensed" panose="02000806030000020004" pitchFamily="2" charset="0"/>
              </a:rPr>
              <a:t>Mêmes modèles de documents, même flux de travail (</a:t>
            </a:r>
            <a:r>
              <a:rPr lang="fr-FR" altLang="fr-FR" sz="1700" dirty="0" err="1">
                <a:latin typeface="Interstate-BoldCondensed" panose="02000806030000020004" pitchFamily="2" charset="0"/>
              </a:rPr>
              <a:t>worflow</a:t>
            </a:r>
            <a:r>
              <a:rPr lang="fr-FR" altLang="fr-FR" sz="1700" dirty="0">
                <a:latin typeface="Interstate-BoldCondensed" panose="02000806030000020004" pitchFamily="2" charset="0"/>
              </a:rPr>
              <a:t>),…</a:t>
            </a:r>
          </a:p>
          <a:p>
            <a:pPr lvl="1"/>
            <a:r>
              <a:rPr lang="fr-FR" sz="1800" b="1" dirty="0">
                <a:solidFill>
                  <a:srgbClr val="7FBA00"/>
                </a:solidFill>
              </a:rPr>
              <a:t>Les types de contenu permettent de standardiser le contenu</a:t>
            </a:r>
            <a:endParaRPr lang="fr-FR" altLang="fr-FR" sz="1700" dirty="0">
              <a:solidFill>
                <a:srgbClr val="7FBA00"/>
              </a:solidFill>
              <a:latin typeface="Interstate-BoldCondensed" panose="02000806030000020004" pitchFamily="2" charset="0"/>
            </a:endParaRPr>
          </a:p>
          <a:p>
            <a:pPr lvl="1"/>
            <a:endParaRPr lang="fr-FR" altLang="fr-FR" sz="1700" dirty="0">
              <a:latin typeface="Interstate-BoldCondensed" panose="02000806030000020004" pitchFamily="2" charset="0"/>
            </a:endParaRPr>
          </a:p>
          <a:p>
            <a:pPr lvl="1"/>
            <a:r>
              <a:rPr lang="fr-FR" sz="1800" b="1" dirty="0">
                <a:solidFill>
                  <a:srgbClr val="7FBA00"/>
                </a:solidFill>
              </a:rPr>
              <a:t>Colonnes de sites = métadonnées</a:t>
            </a:r>
          </a:p>
          <a:p>
            <a:pPr lvl="2"/>
            <a:r>
              <a:rPr lang="fr-FR" sz="1700" dirty="0">
                <a:latin typeface="Interstate-Light"/>
              </a:rPr>
              <a:t>Plusieurs format (texte, date, Choix,…)</a:t>
            </a:r>
          </a:p>
          <a:p>
            <a:pPr lvl="2"/>
            <a:r>
              <a:rPr lang="fr-FR" sz="1700" dirty="0">
                <a:latin typeface="Interstate-Light"/>
              </a:rPr>
              <a:t>Réutilisable partout dans le site</a:t>
            </a:r>
          </a:p>
          <a:p>
            <a:pPr lvl="2"/>
            <a:r>
              <a:rPr lang="fr-FR" sz="1700" dirty="0">
                <a:latin typeface="Interstate-Light"/>
              </a:rPr>
              <a:t>Gestion centralisée</a:t>
            </a:r>
          </a:p>
          <a:p>
            <a:pPr lvl="1"/>
            <a:endParaRPr lang="fr-FR" sz="1700" dirty="0">
              <a:latin typeface="Interstate-Light"/>
            </a:endParaRPr>
          </a:p>
          <a:p>
            <a:endParaRPr lang="fr-FR" sz="1800" dirty="0">
              <a:solidFill>
                <a:schemeClr val="tx2"/>
              </a:solidFill>
              <a:latin typeface="Interstate-BoldCondensed" panose="02000806030000020004" pitchFamily="2" charset="0"/>
            </a:endParaRP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50" y="621102"/>
            <a:ext cx="4776260" cy="23480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50" y="3115200"/>
            <a:ext cx="3525158" cy="15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Types de contenu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913BE93-D5AA-4B3C-A6A7-0EBC83C2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81499" y="1260435"/>
            <a:ext cx="6265808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400" dirty="0"/>
              <a:t>Les types de contenu permettent d’encapsuler les exigences des données pour une catégorie d’informations.</a:t>
            </a:r>
            <a:endParaRPr lang="fr-FR" sz="1400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573576" y="1806055"/>
            <a:ext cx="2211587" cy="761735"/>
          </a:xfrm>
          <a:prstGeom prst="rect">
            <a:avLst/>
          </a:prstGeom>
        </p:spPr>
        <p:txBody>
          <a:bodyPr lIns="68580" tIns="34290" rIns="68580" bIns="3429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fr-FR" sz="18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Interstate-Light"/>
              </a:rPr>
              <a:t>Structurer votre contenu selon vos besoins métiers.</a:t>
            </a:r>
          </a:p>
          <a:p>
            <a:r>
              <a:rPr lang="fr-FR" dirty="0">
                <a:latin typeface="Interstate-Light"/>
              </a:rPr>
              <a:t>Exemple: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821385" y="2508046"/>
            <a:ext cx="1963778" cy="1459389"/>
          </a:xfrm>
          <a:prstGeom prst="rect">
            <a:avLst/>
          </a:prstGeom>
        </p:spPr>
        <p:txBody>
          <a:bodyPr lIns="68580" tIns="34290" rIns="68580" bIns="3429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fr-FR" sz="18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 Light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Interstate-Light"/>
              </a:rPr>
              <a:t>Type de contenu nommé "</a:t>
            </a:r>
            <a:r>
              <a:rPr lang="fr-FR" dirty="0" err="1">
                <a:latin typeface="Interstate-Light"/>
              </a:rPr>
              <a:t>BonDeLivraison</a:t>
            </a:r>
            <a:r>
              <a:rPr lang="fr-FR" dirty="0">
                <a:latin typeface="Interstate-Light"/>
              </a:rPr>
              <a:t>"</a:t>
            </a:r>
          </a:p>
          <a:p>
            <a:pPr marL="0" indent="0">
              <a:buNone/>
            </a:pPr>
            <a:endParaRPr lang="fr-FR" dirty="0">
              <a:latin typeface="Interstate-Light"/>
            </a:endParaRPr>
          </a:p>
          <a:p>
            <a:pPr marL="0" indent="0">
              <a:buNone/>
            </a:pPr>
            <a:r>
              <a:rPr lang="fr-FR" dirty="0">
                <a:latin typeface="Interstate-Light"/>
              </a:rPr>
              <a:t>Exemple de métadonnées:</a:t>
            </a:r>
          </a:p>
          <a:p>
            <a:pPr lvl="1"/>
            <a:r>
              <a:rPr lang="fr-FR" dirty="0">
                <a:latin typeface="Interstate-Light"/>
              </a:rPr>
              <a:t>Numéro client</a:t>
            </a:r>
          </a:p>
          <a:p>
            <a:pPr lvl="1"/>
            <a:r>
              <a:rPr lang="fr-FR" dirty="0">
                <a:latin typeface="Interstate-Light"/>
              </a:rPr>
              <a:t>Date</a:t>
            </a:r>
          </a:p>
          <a:p>
            <a:pPr lvl="1"/>
            <a:r>
              <a:rPr lang="fr-FR" dirty="0">
                <a:latin typeface="Interstate-Light"/>
              </a:rPr>
              <a:t>Montant</a:t>
            </a:r>
          </a:p>
          <a:p>
            <a:pPr lvl="1"/>
            <a:r>
              <a:rPr lang="fr-FR" dirty="0">
                <a:latin typeface="Interstate-Light"/>
              </a:rPr>
              <a:t>....(</a:t>
            </a:r>
            <a:r>
              <a:rPr lang="fr-FR" i="1" dirty="0">
                <a:latin typeface="Interstate-Light"/>
              </a:rPr>
              <a:t>toutes les colonnes génériques concernant les bons de livraisons</a:t>
            </a:r>
            <a:r>
              <a:rPr lang="fr-FR" dirty="0">
                <a:latin typeface="Interstate-Light"/>
              </a:rPr>
              <a:t>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0E6056-DBB8-4396-B0A5-475040EA0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537" y="1654084"/>
            <a:ext cx="3522512" cy="29679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88E2A2-2F43-460D-8A06-30FCCF2B4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1933" y="2138833"/>
            <a:ext cx="3295439" cy="15607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632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6FF380-D73D-4CFA-B13B-E57D78C2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3" y="1420009"/>
            <a:ext cx="4690360" cy="3154235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altLang="fr-FR" dirty="0"/>
          </a:p>
          <a:p>
            <a:pPr lvl="1"/>
            <a:endParaRPr lang="fr-FR" alt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51163" y="724619"/>
            <a:ext cx="2805224" cy="5594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6831" tIns="56831" rIns="56831" bIns="5683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  <a:lvl2pPr marL="457182" defTabSz="914363">
              <a:defRPr>
                <a:solidFill>
                  <a:schemeClr val="lt1"/>
                </a:solidFill>
              </a:defRPr>
            </a:lvl2pPr>
            <a:lvl3pPr marL="914363" defTabSz="914363">
              <a:defRPr>
                <a:solidFill>
                  <a:schemeClr val="lt1"/>
                </a:solidFill>
              </a:defRPr>
            </a:lvl3pPr>
            <a:lvl4pPr marL="1371545" defTabSz="914363">
              <a:defRPr>
                <a:solidFill>
                  <a:schemeClr val="lt1"/>
                </a:solidFill>
              </a:defRPr>
            </a:lvl4pPr>
            <a:lvl5pPr marL="1828727" defTabSz="914363">
              <a:defRPr>
                <a:solidFill>
                  <a:schemeClr val="lt1"/>
                </a:solidFill>
              </a:defRPr>
            </a:lvl5pPr>
            <a:lvl6pPr marL="2285909" defTabSz="914363">
              <a:defRPr>
                <a:solidFill>
                  <a:schemeClr val="lt1"/>
                </a:solidFill>
              </a:defRPr>
            </a:lvl6pPr>
            <a:lvl7pPr marL="2743090" defTabSz="914363">
              <a:defRPr>
                <a:solidFill>
                  <a:schemeClr val="lt1"/>
                </a:solidFill>
              </a:defRPr>
            </a:lvl7pPr>
            <a:lvl8pPr marL="3200272" defTabSz="914363">
              <a:defRPr>
                <a:solidFill>
                  <a:schemeClr val="lt1"/>
                </a:solidFill>
              </a:defRPr>
            </a:lvl8pPr>
            <a:lvl9pPr marL="3657454" defTabSz="914363">
              <a:defRPr>
                <a:solidFill>
                  <a:schemeClr val="lt1"/>
                </a:solidFill>
              </a:defRPr>
            </a:lvl9pPr>
          </a:lstStyle>
          <a:p>
            <a:r>
              <a:rPr lang="fr-FR" altLang="fr-FR" sz="1700" dirty="0"/>
              <a:t>Une intégration avancée des propriétés</a:t>
            </a:r>
            <a:endParaRPr lang="fr-FR" sz="1700" dirty="0"/>
          </a:p>
        </p:txBody>
      </p:sp>
      <p:sp>
        <p:nvSpPr>
          <p:cNvPr id="12" name="Légende encadrée 2 11"/>
          <p:cNvSpPr/>
          <p:nvPr/>
        </p:nvSpPr>
        <p:spPr>
          <a:xfrm>
            <a:off x="6367817" y="3450105"/>
            <a:ext cx="1605684" cy="5983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6578"/>
              <a:gd name="adj6" fmla="val -10024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Des propriétés directement dans vos documents Office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5BF527-431C-4875-B3CB-9D6872AC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616" y="923039"/>
            <a:ext cx="4942971" cy="1171747"/>
          </a:xfrm>
          <a:prstGeom prst="rect">
            <a:avLst/>
          </a:prstGeom>
        </p:spPr>
      </p:pic>
      <p:sp>
        <p:nvSpPr>
          <p:cNvPr id="13" name="Légende encadrée 2 12"/>
          <p:cNvSpPr/>
          <p:nvPr/>
        </p:nvSpPr>
        <p:spPr>
          <a:xfrm>
            <a:off x="6367817" y="3443089"/>
            <a:ext cx="1605684" cy="598336"/>
          </a:xfrm>
          <a:prstGeom prst="borderCallout2">
            <a:avLst>
              <a:gd name="adj1" fmla="val -12264"/>
              <a:gd name="adj2" fmla="val 50960"/>
              <a:gd name="adj3" fmla="val -78338"/>
              <a:gd name="adj4" fmla="val 36093"/>
              <a:gd name="adj5" fmla="val -232872"/>
              <a:gd name="adj6" fmla="val 421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Des propriétés directement dans vos documents Office</a:t>
            </a:r>
          </a:p>
        </p:txBody>
      </p:sp>
    </p:spTree>
    <p:extLst>
      <p:ext uri="{BB962C8B-B14F-4D97-AF65-F5344CB8AC3E}">
        <p14:creationId xmlns:p14="http://schemas.microsoft.com/office/powerpoint/2010/main" val="36110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393" y="2751002"/>
            <a:ext cx="2648600" cy="14582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- accompagnement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des colonnes de Site.</a:t>
            </a:r>
          </a:p>
          <a:p>
            <a:pPr marL="160735" indent="-160735"/>
            <a:r>
              <a:rPr lang="fr-FR" dirty="0">
                <a:latin typeface="Interstate-Light"/>
              </a:rPr>
              <a:t>Créer des Types de contenu.</a:t>
            </a:r>
          </a:p>
          <a:p>
            <a:pPr marL="160735" indent="-160735"/>
            <a:r>
              <a:rPr lang="fr-FR" dirty="0">
                <a:latin typeface="Interstate-Light"/>
              </a:rPr>
              <a:t>Affecter un Type de contenu à une liste ou une bibliothèque.</a:t>
            </a:r>
          </a:p>
          <a:p>
            <a:pPr marL="160735" indent="-160735"/>
            <a:r>
              <a:rPr lang="fr-FR" dirty="0">
                <a:latin typeface="Interstate-Light"/>
              </a:rPr>
              <a:t>Créer de nouveaux éléments basés sur un Type de contenu personnalisé</a:t>
            </a:r>
          </a:p>
          <a:p>
            <a:pPr marL="160735" indent="-160735"/>
            <a:r>
              <a:rPr lang="fr-FR" dirty="0">
                <a:latin typeface="Interstate-Light"/>
              </a:rPr>
              <a:t>Remplir des métadonnées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283138" y="724618"/>
            <a:ext cx="3210555" cy="5886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Manipuler les contenus personnalisés</a:t>
            </a:r>
            <a:endParaRPr lang="fr-FR" sz="1700" dirty="0"/>
          </a:p>
        </p:txBody>
      </p:sp>
      <p:pic>
        <p:nvPicPr>
          <p:cNvPr id="8" name="Picture 2" descr="http://la-conjugaison.nouvelobs.com/img/exercice/exerc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54" y="3110136"/>
            <a:ext cx="1427234" cy="4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1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- accompagnement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Créer des colonnes de Site	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du site » 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Colonnes de site » puis « Créer »</a:t>
            </a:r>
          </a:p>
          <a:p>
            <a:pPr marL="160735" indent="-160735"/>
            <a:r>
              <a:rPr lang="fr-FR" dirty="0">
                <a:latin typeface="Interstate-Light"/>
              </a:rPr>
              <a:t>Créer des Types de contenu.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du site » </a:t>
            </a:r>
          </a:p>
          <a:p>
            <a:pPr marL="446485" lvl="2" indent="-160735"/>
            <a:r>
              <a:rPr lang="fr-FR" dirty="0">
                <a:latin typeface="Interstate-Light"/>
              </a:rPr>
              <a:t>« Types de contenu du site » puis « Créer »</a:t>
            </a:r>
          </a:p>
          <a:p>
            <a:pPr marL="160735" indent="-160735"/>
            <a:r>
              <a:rPr lang="fr-FR" dirty="0">
                <a:latin typeface="Interstate-Light"/>
              </a:rPr>
              <a:t>Affecter un Type de contenu à une liste ou une bibliothèque.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 Paramètres de la liste » 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Paramètres avancés puis « Autoriser la gestion des types de contenus » à « oui »</a:t>
            </a:r>
          </a:p>
          <a:p>
            <a:pPr marL="446485" lvl="2" indent="-160735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Ajouter à partir de types de contenu de site existants »</a:t>
            </a:r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83137" y="724618"/>
            <a:ext cx="3623272" cy="3289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Manipuler les contenus personnalisés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18964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Présentation SharePoint Online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0735" indent="-192881">
              <a:lnSpc>
                <a:spcPct val="130000"/>
              </a:lnSpc>
              <a:spcBef>
                <a:spcPts val="56"/>
              </a:spcBef>
              <a:buClr>
                <a:srgbClr val="7FBA00"/>
              </a:buClr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documentaire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des versions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des validations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 l'accès concurrent à un document, etc.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Notification par email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endParaRPr lang="fr-FR" dirty="0">
              <a:latin typeface="Interstate-Light" panose="020006060300000200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735" indent="-192881">
              <a:lnSpc>
                <a:spcPct val="130000"/>
              </a:lnSpc>
              <a:spcBef>
                <a:spcPts val="56"/>
              </a:spcBef>
              <a:buClr>
                <a:srgbClr val="7FBA00"/>
              </a:buClr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des tâches et calendrier d’équipe</a:t>
            </a:r>
          </a:p>
          <a:p>
            <a:pPr marL="717912" lvl="1" indent="-192881">
              <a:lnSpc>
                <a:spcPct val="130000"/>
              </a:lnSpc>
              <a:spcBef>
                <a:spcPts val="56"/>
              </a:spcBef>
              <a:buFont typeface="Wingdings" panose="05000000000000000000" pitchFamily="2" charset="2"/>
              <a:buChar char=""/>
            </a:pPr>
            <a:r>
              <a:rPr lang="fr-FR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Composant de type calendrier Outlook, liste de tâches, synchronisation avec Outlook.</a:t>
            </a:r>
          </a:p>
        </p:txBody>
      </p:sp>
      <p:pic>
        <p:nvPicPr>
          <p:cNvPr id="8" name="Picture 2" descr="http://www.openhost-network.com/wp-content/uploads/partage-de-documents-outlook-sharepoint-heberge-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033" y1="20825" x2="86364" y2="20000"/>
                        <a14:foregroundMark x1="78099" y1="87835" x2="87603" y2="79381"/>
                        <a14:foregroundMark x1="87603" y1="79381" x2="88017" y2="89485"/>
                        <a14:foregroundMark x1="88017" y1="89485" x2="78099" y2="87835"/>
                        <a14:foregroundMark x1="78099" y1="87835" x2="78099" y2="82062"/>
                        <a14:foregroundMark x1="21901" y1="89485" x2="23140" y2="81031"/>
                        <a14:foregroundMark x1="35124" y1="67423" x2="63017" y2="33402"/>
                        <a14:foregroundMark x1="63017" y1="33402" x2="67975" y2="63299"/>
                        <a14:foregroundMark x1="67975" y1="63299" x2="32231" y2="36289"/>
                        <a14:foregroundMark x1="32231" y1="36289" x2="61777" y2="34227"/>
                        <a14:foregroundMark x1="67562" y1="64124" x2="36777" y2="67835"/>
                        <a14:foregroundMark x1="36777" y1="67835" x2="32231" y2="37938"/>
                        <a14:foregroundMark x1="83884" y1="17526" x2="83884" y2="17526"/>
                        <a14:foregroundMark x1="85950" y1="11753" x2="86777" y2="21237"/>
                        <a14:foregroundMark x1="79752" y1="16701" x2="79752" y2="16701"/>
                        <a14:foregroundMark x1="15496" y1="82062" x2="15496" y2="82062"/>
                        <a14:foregroundMark x1="10331" y1="17320" x2="10331" y2="17320"/>
                        <a14:foregroundMark x1="10537" y1="17526" x2="21488" y2="14021"/>
                        <a14:foregroundMark x1="21488" y1="14021" x2="14050" y2="10722"/>
                        <a14:foregroundMark x1="10331" y1="11134" x2="10331" y2="11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21" y="1311358"/>
            <a:ext cx="3111632" cy="311806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1782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E75A4-CCEF-4C3C-B13A-ED5A9CC4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Modern pages</a:t>
            </a:r>
          </a:p>
        </p:txBody>
      </p:sp>
    </p:spTree>
    <p:extLst>
      <p:ext uri="{BB962C8B-B14F-4D97-AF65-F5344CB8AC3E}">
        <p14:creationId xmlns:p14="http://schemas.microsoft.com/office/powerpoint/2010/main" val="39716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C0B71-B3DC-46C9-B64A-785D0F45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pages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4201FA-EEF3-4B80-8482-9662F5526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13" y="724618"/>
            <a:ext cx="2500649" cy="1380407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Les pages sont enregistrés dans « Pages du site »</a:t>
            </a:r>
          </a:p>
          <a:p>
            <a:r>
              <a:rPr lang="fr-FR" dirty="0"/>
              <a:t>Leur contenu est issu de </a:t>
            </a:r>
            <a:r>
              <a:rPr lang="fr-FR" dirty="0" err="1"/>
              <a:t>webpart</a:t>
            </a:r>
            <a:r>
              <a:rPr lang="fr-FR" dirty="0"/>
              <a:t> disposés dans des sections</a:t>
            </a:r>
          </a:p>
          <a:p>
            <a:r>
              <a:rPr lang="fr-FR" dirty="0"/>
              <a:t>Les sections définissent le nombre de colonne dans la page</a:t>
            </a:r>
          </a:p>
          <a:p>
            <a:r>
              <a:rPr lang="fr-FR" dirty="0"/>
              <a:t>Les </a:t>
            </a:r>
            <a:r>
              <a:rPr lang="fr-FR" dirty="0" err="1"/>
              <a:t>webparts</a:t>
            </a:r>
            <a:r>
              <a:rPr lang="fr-FR" dirty="0"/>
              <a:t> sont des composants enfichables, réutilisables et spécialisés.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5FF1F6-B1C4-4572-BBA2-5D2F082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61" y="1771650"/>
            <a:ext cx="5914096" cy="2964386"/>
          </a:xfrm>
          <a:prstGeom prst="rect">
            <a:avLst/>
          </a:prstGeom>
        </p:spPr>
      </p:pic>
      <p:sp>
        <p:nvSpPr>
          <p:cNvPr id="6" name="Légende encadrée 2 12">
            <a:extLst>
              <a:ext uri="{FF2B5EF4-FFF2-40B4-BE49-F238E27FC236}">
                <a16:creationId xmlns:a16="http://schemas.microsoft.com/office/drawing/2014/main" id="{5D7E42DD-74B7-462D-A46B-C0A067C8E78F}"/>
              </a:ext>
            </a:extLst>
          </p:cNvPr>
          <p:cNvSpPr/>
          <p:nvPr/>
        </p:nvSpPr>
        <p:spPr>
          <a:xfrm>
            <a:off x="5769042" y="502776"/>
            <a:ext cx="1305567" cy="340170"/>
          </a:xfrm>
          <a:prstGeom prst="borderCallout2">
            <a:avLst>
              <a:gd name="adj1" fmla="val 101006"/>
              <a:gd name="adj2" fmla="val 30358"/>
              <a:gd name="adj3" fmla="val 194048"/>
              <a:gd name="adj4" fmla="val 34586"/>
              <a:gd name="adj5" fmla="val 477086"/>
              <a:gd name="adj6" fmla="val 1339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Paramètres du </a:t>
            </a:r>
            <a:r>
              <a:rPr lang="fr-FR" sz="800" b="1" dirty="0" err="1">
                <a:solidFill>
                  <a:srgbClr val="595959"/>
                </a:solidFill>
              </a:rPr>
              <a:t>webpart</a:t>
            </a:r>
            <a:endParaRPr lang="fr-FR" sz="800" b="1" dirty="0">
              <a:solidFill>
                <a:srgbClr val="59595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A7AC2-7769-423F-A8B7-932A3262F7CC}"/>
              </a:ext>
            </a:extLst>
          </p:cNvPr>
          <p:cNvSpPr/>
          <p:nvPr/>
        </p:nvSpPr>
        <p:spPr>
          <a:xfrm>
            <a:off x="3143250" y="3695700"/>
            <a:ext cx="3931359" cy="1228725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713217-598A-4041-B6B4-6FC43B489FA9}"/>
              </a:ext>
            </a:extLst>
          </p:cNvPr>
          <p:cNvSpPr/>
          <p:nvPr/>
        </p:nvSpPr>
        <p:spPr>
          <a:xfrm>
            <a:off x="3276600" y="3810000"/>
            <a:ext cx="1724025" cy="926036"/>
          </a:xfrm>
          <a:prstGeom prst="rect">
            <a:avLst/>
          </a:prstGeom>
          <a:solidFill>
            <a:schemeClr val="accent6">
              <a:lumMod val="20000"/>
              <a:lumOff val="8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0BE8A-60EC-4984-98A3-77E73268D56C}"/>
              </a:ext>
            </a:extLst>
          </p:cNvPr>
          <p:cNvSpPr/>
          <p:nvPr/>
        </p:nvSpPr>
        <p:spPr>
          <a:xfrm>
            <a:off x="5221216" y="3810000"/>
            <a:ext cx="1724025" cy="926036"/>
          </a:xfrm>
          <a:prstGeom prst="rect">
            <a:avLst/>
          </a:prstGeom>
          <a:solidFill>
            <a:schemeClr val="accent6">
              <a:lumMod val="20000"/>
              <a:lumOff val="8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10" name="Légende encadrée 2 12">
            <a:extLst>
              <a:ext uri="{FF2B5EF4-FFF2-40B4-BE49-F238E27FC236}">
                <a16:creationId xmlns:a16="http://schemas.microsoft.com/office/drawing/2014/main" id="{3BA9CA14-ACE6-4381-A7B5-FAA7527A0DD3}"/>
              </a:ext>
            </a:extLst>
          </p:cNvPr>
          <p:cNvSpPr/>
          <p:nvPr/>
        </p:nvSpPr>
        <p:spPr>
          <a:xfrm>
            <a:off x="1530417" y="3274241"/>
            <a:ext cx="1305567" cy="340170"/>
          </a:xfrm>
          <a:prstGeom prst="borderCallout2">
            <a:avLst>
              <a:gd name="adj1" fmla="val 101006"/>
              <a:gd name="adj2" fmla="val 30358"/>
              <a:gd name="adj3" fmla="val 194048"/>
              <a:gd name="adj4" fmla="val 34586"/>
              <a:gd name="adj5" fmla="val 205479"/>
              <a:gd name="adj6" fmla="val 13032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Section (2 colonnes)</a:t>
            </a:r>
          </a:p>
        </p:txBody>
      </p:sp>
      <p:sp>
        <p:nvSpPr>
          <p:cNvPr id="11" name="Légende encadrée 2 12">
            <a:extLst>
              <a:ext uri="{FF2B5EF4-FFF2-40B4-BE49-F238E27FC236}">
                <a16:creationId xmlns:a16="http://schemas.microsoft.com/office/drawing/2014/main" id="{280566F1-451F-4839-83A9-02EBC9516953}"/>
              </a:ext>
            </a:extLst>
          </p:cNvPr>
          <p:cNvSpPr/>
          <p:nvPr/>
        </p:nvSpPr>
        <p:spPr>
          <a:xfrm>
            <a:off x="4902267" y="2564560"/>
            <a:ext cx="1305567" cy="340170"/>
          </a:xfrm>
          <a:prstGeom prst="borderCallout2">
            <a:avLst>
              <a:gd name="adj1" fmla="val 101006"/>
              <a:gd name="adj2" fmla="val 30358"/>
              <a:gd name="adj3" fmla="val 194048"/>
              <a:gd name="adj4" fmla="val 34586"/>
              <a:gd name="adj5" fmla="val 376283"/>
              <a:gd name="adj6" fmla="val 770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 err="1">
                <a:solidFill>
                  <a:srgbClr val="595959"/>
                </a:solidFill>
              </a:rPr>
              <a:t>Webparts</a:t>
            </a:r>
            <a:endParaRPr lang="fr-FR" sz="800" b="1" dirty="0">
              <a:solidFill>
                <a:srgbClr val="595959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F198D66-3A99-447F-8E44-623A3CF33240}"/>
              </a:ext>
            </a:extLst>
          </p:cNvPr>
          <p:cNvCxnSpPr>
            <a:cxnSpLocks/>
          </p:cNvCxnSpPr>
          <p:nvPr/>
        </p:nvCxnSpPr>
        <p:spPr>
          <a:xfrm flipH="1">
            <a:off x="4695825" y="2950342"/>
            <a:ext cx="525392" cy="1001420"/>
          </a:xfrm>
          <a:prstGeom prst="line">
            <a:avLst/>
          </a:prstGeom>
          <a:ln>
            <a:solidFill>
              <a:srgbClr val="7F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F4746-050C-4C0A-AEBC-C321D749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12" y="55429"/>
            <a:ext cx="7886700" cy="565674"/>
          </a:xfrm>
        </p:spPr>
        <p:txBody>
          <a:bodyPr>
            <a:normAutofit fontScale="90000"/>
          </a:bodyPr>
          <a:lstStyle/>
          <a:p>
            <a:r>
              <a:rPr lang="fr-FR" dirty="0"/>
              <a:t>Publication des pages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2AEE5B-06BE-41D8-8954-30993E39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pages sont sujettes au </a:t>
            </a:r>
            <a:r>
              <a:rPr lang="fr-FR" dirty="0" err="1"/>
              <a:t>versionning</a:t>
            </a:r>
            <a:r>
              <a:rPr lang="fr-FR" dirty="0"/>
              <a:t> et à la publication</a:t>
            </a:r>
          </a:p>
          <a:p>
            <a:pPr lvl="1"/>
            <a:r>
              <a:rPr lang="fr-FR" dirty="0"/>
              <a:t>Non publiée = brouillon</a:t>
            </a:r>
          </a:p>
          <a:p>
            <a:pPr lvl="1"/>
            <a:r>
              <a:rPr lang="fr-FR" dirty="0"/>
              <a:t>Publiée = visible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utilisateurs ne voient que les versions publiées des pages</a:t>
            </a:r>
          </a:p>
          <a:p>
            <a:pPr lvl="1"/>
            <a:r>
              <a:rPr lang="fr-FR" dirty="0"/>
              <a:t>Les brouillons sont visibles par les contributeurs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924F16-D355-4BBC-A1FD-E39090685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39"/>
          <a:stretch/>
        </p:blipFill>
        <p:spPr>
          <a:xfrm>
            <a:off x="5267511" y="1660724"/>
            <a:ext cx="2971429" cy="4243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FDE748-DA49-46D8-93F4-8FE0CAC0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511" y="2236396"/>
            <a:ext cx="2271428" cy="3928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87A5E0-0F24-4ACE-BD08-5FDDF4582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10" y="1019354"/>
            <a:ext cx="2621429" cy="3357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1CD495-F118-4AA9-98C2-9B9DDBBE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511" y="2934911"/>
            <a:ext cx="2821429" cy="3214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AB53C0-C678-4D0F-B1E2-95179BCE9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793" y="678699"/>
            <a:ext cx="1235714" cy="2642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2E4C-F90C-4CCF-9385-78853D95A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793" y="1355422"/>
            <a:ext cx="1185714" cy="2642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E47A3E-F110-487D-993B-3450D6D6B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793" y="2032141"/>
            <a:ext cx="771428" cy="2571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88B7C3-DB00-4A27-B5E2-FBEEF99C2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220" y="2629254"/>
            <a:ext cx="828572" cy="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CBE47-7D3A-45A0-A98C-A87C66BA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12" y="55429"/>
            <a:ext cx="7886700" cy="565674"/>
          </a:xfrm>
        </p:spPr>
        <p:txBody>
          <a:bodyPr>
            <a:normAutofit fontScale="90000"/>
          </a:bodyPr>
          <a:lstStyle/>
          <a:p>
            <a:r>
              <a:rPr lang="fr-FR" dirty="0"/>
              <a:t>Quelques </a:t>
            </a:r>
            <a:r>
              <a:rPr lang="fr-FR" dirty="0" err="1"/>
              <a:t>Webpart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819917-3551-432B-8C42-3F7E69CE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9" y="966287"/>
            <a:ext cx="532549" cy="4779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DAA7B2-5E63-4FA2-BF30-D24C53A9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8" y="1634680"/>
            <a:ext cx="507143" cy="5357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45175E-DC80-4F32-A5AD-523D16D1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9" y="2360860"/>
            <a:ext cx="578572" cy="5928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24E7A5-18E1-4B56-B9C0-A480AC48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88" y="3144181"/>
            <a:ext cx="507143" cy="5428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89C116-64FE-4FD4-B47D-08FD93585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89" y="3877504"/>
            <a:ext cx="621428" cy="56428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4AB75C9-CFA8-4FDD-9DC3-040A29366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528" y="2742095"/>
            <a:ext cx="621428" cy="6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2D326BA-4590-410A-AA42-0088E0E10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5527" y="3591789"/>
            <a:ext cx="621428" cy="5714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D027F0-62B8-4E6D-9643-5DF511DBE9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69" y="1046955"/>
            <a:ext cx="521429" cy="55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883A86-DD49-4E0C-B08F-4325F33C67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5526" y="1862936"/>
            <a:ext cx="528572" cy="61428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2F4F6-71D0-4304-B389-7EDC0267A239}"/>
              </a:ext>
            </a:extLst>
          </p:cNvPr>
          <p:cNvSpPr txBox="1"/>
          <p:nvPr/>
        </p:nvSpPr>
        <p:spPr>
          <a:xfrm>
            <a:off x="1439160" y="1066752"/>
            <a:ext cx="2126223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du texte dans une page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BAA8F6D-78E3-4DC0-99C1-6F569AF540A2}"/>
              </a:ext>
            </a:extLst>
          </p:cNvPr>
          <p:cNvSpPr txBox="1"/>
          <p:nvPr/>
        </p:nvSpPr>
        <p:spPr>
          <a:xfrm>
            <a:off x="1439160" y="1787121"/>
            <a:ext cx="1313501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une image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5D086B9-5F58-4784-922B-4FDB63E23EC0}"/>
              </a:ext>
            </a:extLst>
          </p:cNvPr>
          <p:cNvSpPr txBox="1"/>
          <p:nvPr/>
        </p:nvSpPr>
        <p:spPr>
          <a:xfrm>
            <a:off x="1491242" y="2565916"/>
            <a:ext cx="184409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un document office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F640827-9AD3-4C54-83ED-D8FD4D648D01}"/>
              </a:ext>
            </a:extLst>
          </p:cNvPr>
          <p:cNvSpPr txBox="1"/>
          <p:nvPr/>
        </p:nvSpPr>
        <p:spPr>
          <a:xfrm>
            <a:off x="1393137" y="3300194"/>
            <a:ext cx="2754600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un lien (avec icône et description)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33ACDC6-3E5B-4087-99DA-97A6DDE9D75C}"/>
              </a:ext>
            </a:extLst>
          </p:cNvPr>
          <p:cNvSpPr txBox="1"/>
          <p:nvPr/>
        </p:nvSpPr>
        <p:spPr>
          <a:xfrm>
            <a:off x="1452376" y="4021080"/>
            <a:ext cx="266483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Intégrer un contenu externe (</a:t>
            </a:r>
            <a:r>
              <a:rPr lang="fr-FR" sz="1100" dirty="0" err="1"/>
              <a:t>embedded</a:t>
            </a:r>
            <a:r>
              <a:rPr lang="fr-FR" sz="1100" dirty="0"/>
              <a:t>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1241AAF-B052-44C7-966A-DF33316D496C}"/>
              </a:ext>
            </a:extLst>
          </p:cNvPr>
          <p:cNvSpPr txBox="1"/>
          <p:nvPr/>
        </p:nvSpPr>
        <p:spPr>
          <a:xfrm>
            <a:off x="6136955" y="2852464"/>
            <a:ext cx="1629201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Afficher le contenu d’une bibliothèque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87CB79-D046-4F69-A543-EF1DD3DB9396}"/>
              </a:ext>
            </a:extLst>
          </p:cNvPr>
          <p:cNvSpPr txBox="1"/>
          <p:nvPr/>
        </p:nvSpPr>
        <p:spPr>
          <a:xfrm>
            <a:off x="6107362" y="3747801"/>
            <a:ext cx="1384033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un </a:t>
            </a:r>
            <a:r>
              <a:rPr lang="fr-FR" sz="1100" dirty="0" err="1"/>
              <a:t>carousel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FE5A97-A8BF-4DCF-91A3-7D4EDDBFA336}"/>
              </a:ext>
            </a:extLst>
          </p:cNvPr>
          <p:cNvSpPr txBox="1"/>
          <p:nvPr/>
        </p:nvSpPr>
        <p:spPr>
          <a:xfrm>
            <a:off x="6044098" y="1186368"/>
            <a:ext cx="1779974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100" dirty="0"/>
              <a:t>Afficher et gérer des actus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C682DD-DD29-4F04-98E4-03679E82ADC6}"/>
              </a:ext>
            </a:extLst>
          </p:cNvPr>
          <p:cNvSpPr txBox="1"/>
          <p:nvPr/>
        </p:nvSpPr>
        <p:spPr>
          <a:xfrm>
            <a:off x="6075194" y="1967667"/>
            <a:ext cx="1629201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100" dirty="0"/>
              <a:t>Afficher le contenu d’une liste</a:t>
            </a:r>
          </a:p>
        </p:txBody>
      </p:sp>
    </p:spTree>
    <p:extLst>
      <p:ext uri="{BB962C8B-B14F-4D97-AF65-F5344CB8AC3E}">
        <p14:creationId xmlns:p14="http://schemas.microsoft.com/office/powerpoint/2010/main" val="41890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75FEA-300A-43D9-8C02-4354E037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Accompagnement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36A2DB-9403-4CDA-A0E5-0DAA4CA8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une page</a:t>
            </a:r>
          </a:p>
          <a:p>
            <a:r>
              <a:rPr lang="fr-FR" dirty="0"/>
              <a:t>Ajouter des </a:t>
            </a:r>
            <a:r>
              <a:rPr lang="fr-FR" dirty="0" err="1"/>
              <a:t>webparts</a:t>
            </a:r>
            <a:endParaRPr lang="fr-FR" dirty="0"/>
          </a:p>
          <a:p>
            <a:r>
              <a:rPr lang="fr-FR" dirty="0"/>
              <a:t>Ajouter la page dans la navigation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FA9F01-BA79-4E33-982F-C2A02F0A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80" y="2731168"/>
            <a:ext cx="1559187" cy="14723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36E703-4129-4F34-8CBA-7E6C5CFE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35" y="857250"/>
            <a:ext cx="4967421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75FEA-300A-43D9-8C02-4354E037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Accompagnement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36A2DB-9403-4CDA-A0E5-0DAA4CA8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une page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«Ajouter une page »</a:t>
            </a:r>
          </a:p>
          <a:p>
            <a:pPr lvl="1"/>
            <a:r>
              <a:rPr lang="fr-FR" dirty="0"/>
              <a:t>Modifier le ruban</a:t>
            </a:r>
          </a:p>
          <a:p>
            <a:r>
              <a:rPr lang="fr-FR" dirty="0"/>
              <a:t>Ajouter des </a:t>
            </a:r>
            <a:r>
              <a:rPr lang="fr-FR" dirty="0" err="1"/>
              <a:t>webparts</a:t>
            </a:r>
            <a:endParaRPr lang="fr-FR" dirty="0"/>
          </a:p>
          <a:p>
            <a:pPr lvl="1"/>
            <a:r>
              <a:rPr lang="fr-FR" dirty="0"/>
              <a:t>Icône « + » dans la page</a:t>
            </a:r>
          </a:p>
          <a:p>
            <a:pPr lvl="1"/>
            <a:r>
              <a:rPr lang="fr-FR" dirty="0"/>
              <a:t>Ajouter </a:t>
            </a:r>
            <a:r>
              <a:rPr lang="fr-FR" dirty="0" err="1"/>
              <a:t>webpart</a:t>
            </a:r>
            <a:r>
              <a:rPr lang="fr-FR" dirty="0"/>
              <a:t> « texte »</a:t>
            </a:r>
          </a:p>
          <a:p>
            <a:pPr lvl="1"/>
            <a:r>
              <a:rPr lang="fr-FR" dirty="0"/>
              <a:t>Ajouter une section 2 colonnes</a:t>
            </a:r>
          </a:p>
          <a:p>
            <a:pPr lvl="1"/>
            <a:r>
              <a:rPr lang="fr-FR" dirty="0"/>
              <a:t>Ajouter </a:t>
            </a:r>
            <a:r>
              <a:rPr lang="fr-FR" dirty="0" err="1"/>
              <a:t>webpart</a:t>
            </a:r>
            <a:r>
              <a:rPr lang="fr-FR" dirty="0"/>
              <a:t> « image » </a:t>
            </a:r>
          </a:p>
          <a:p>
            <a:pPr lvl="1"/>
            <a:r>
              <a:rPr lang="fr-FR" dirty="0"/>
              <a:t>Publier la page</a:t>
            </a:r>
          </a:p>
          <a:p>
            <a:r>
              <a:rPr lang="fr-FR" dirty="0"/>
              <a:t>Ajouter la page dans la navigation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«Contenu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Pages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Sélectionner la page puis « … » et « Ajouter à la navigation »</a:t>
            </a:r>
          </a:p>
          <a:p>
            <a:pPr lvl="2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Ou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Cliquer sur « Modifier » au niveau du menu 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+ » à l’endroit où ajouter le lien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Nommer le lien et copier-coller l’adresse (url) de la page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9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dirty="0"/>
              <a:t>Gestion de la sécurité sous SharePoint Online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26877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69" y="1287988"/>
            <a:ext cx="2995017" cy="27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z="1600" dirty="0">
                <a:solidFill>
                  <a:schemeClr val="tx2"/>
                </a:solidFill>
                <a:latin typeface="Interstate-Light"/>
              </a:rPr>
              <a:t>3 Entités dans SharePoint</a:t>
            </a:r>
            <a:endParaRPr lang="fr-FR" dirty="0">
              <a:solidFill>
                <a:schemeClr val="tx2"/>
              </a:solidFill>
              <a:latin typeface="Interstate-Light"/>
            </a:endParaRPr>
          </a:p>
          <a:p>
            <a:pPr algn="l"/>
            <a:endParaRPr lang="fr-FR" sz="1200" dirty="0">
              <a:latin typeface="Interstate-Light"/>
            </a:endParaRPr>
          </a:p>
          <a:p>
            <a:pPr algn="l"/>
            <a:r>
              <a:rPr lang="fr-FR" sz="1600" dirty="0">
                <a:latin typeface="Interstate-Light"/>
              </a:rPr>
              <a:t>Les niveaux d'autorisations</a:t>
            </a:r>
            <a:endParaRPr lang="fr-FR" dirty="0">
              <a:latin typeface="Interstate-Light"/>
            </a:endParaRPr>
          </a:p>
          <a:p>
            <a:pPr lvl="1"/>
            <a:r>
              <a:rPr lang="fr-FR" dirty="0">
                <a:latin typeface="Interstate-Light"/>
              </a:rPr>
              <a:t>Ce sont les différents rôles qui contiennent un ensemble de droits bien précis</a:t>
            </a:r>
          </a:p>
          <a:p>
            <a:pPr algn="l"/>
            <a:r>
              <a:rPr lang="fr-FR" sz="1600" dirty="0">
                <a:latin typeface="Interstate-Light"/>
              </a:rPr>
              <a:t>Les membres du site :</a:t>
            </a:r>
            <a:endParaRPr lang="fr-FR" dirty="0">
              <a:latin typeface="Interstate-Light"/>
            </a:endParaRPr>
          </a:p>
          <a:p>
            <a:pPr lvl="1"/>
            <a:r>
              <a:rPr lang="fr-FR" dirty="0">
                <a:latin typeface="Interstate-Light"/>
              </a:rPr>
              <a:t>Ce sont les utilisateurs ou groupes.</a:t>
            </a:r>
          </a:p>
          <a:p>
            <a:pPr algn="l"/>
            <a:r>
              <a:rPr lang="fr-FR" sz="1600" dirty="0">
                <a:latin typeface="Interstate-Light"/>
              </a:rPr>
              <a:t>Les objets « </a:t>
            </a:r>
            <a:r>
              <a:rPr lang="fr-FR" sz="1600" dirty="0" err="1">
                <a:latin typeface="Interstate-Light"/>
              </a:rPr>
              <a:t>sécurisables</a:t>
            </a:r>
            <a:r>
              <a:rPr lang="fr-FR" sz="1600" dirty="0">
                <a:latin typeface="Interstate-Light"/>
              </a:rPr>
              <a:t> »</a:t>
            </a:r>
            <a:endParaRPr lang="fr-FR" dirty="0">
              <a:latin typeface="Interstate-Light"/>
            </a:endParaRPr>
          </a:p>
          <a:p>
            <a:pPr lvl="1"/>
            <a:r>
              <a:rPr lang="fr-FR" dirty="0">
                <a:latin typeface="Interstate-Light"/>
              </a:rPr>
              <a:t>Ce sont les éléments sur lesquels vont s'appliquer la sécurité : Site, liste ...</a:t>
            </a:r>
          </a:p>
        </p:txBody>
      </p:sp>
    </p:spTree>
    <p:extLst>
      <p:ext uri="{BB962C8B-B14F-4D97-AF65-F5344CB8AC3E}">
        <p14:creationId xmlns:p14="http://schemas.microsoft.com/office/powerpoint/2010/main" val="9690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Sécurisation: concept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0A00279-BF38-448C-A706-91108E31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13" y="740755"/>
            <a:ext cx="3736735" cy="4402746"/>
          </a:xfrm>
        </p:spPr>
        <p:txBody>
          <a:bodyPr/>
          <a:lstStyle/>
          <a:p>
            <a:r>
              <a:rPr lang="fr-FR" altLang="fr-FR" dirty="0">
                <a:solidFill>
                  <a:schemeClr val="tx2"/>
                </a:solidFill>
                <a:latin typeface="Interstate-BoldCondensed" panose="02000806030000020004" pitchFamily="2" charset="0"/>
              </a:rPr>
              <a:t>4 ensembles connectés</a:t>
            </a:r>
          </a:p>
          <a:p>
            <a:pPr>
              <a:lnSpc>
                <a:spcPct val="100000"/>
              </a:lnSpc>
              <a:buClr>
                <a:srgbClr val="84AA26"/>
              </a:buClr>
              <a:buFont typeface="+mj-lt"/>
              <a:buAutoNum type="arabicParenR"/>
            </a:pPr>
            <a:r>
              <a:rPr lang="fr-FR" sz="900" dirty="0">
                <a:latin typeface="Interstate-Light"/>
              </a:rPr>
              <a:t>Autorisation + niveau d’autorisation = Rôle : 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dirty="0">
                <a:latin typeface="Interstate-Light"/>
              </a:rPr>
              <a:t>Définit ce que l’utilisateur peut faire avec les éléments de SharePoint affecter par ce niveau de permission. 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b="1" dirty="0">
                <a:latin typeface="Interstate-Light"/>
              </a:rPr>
              <a:t>Par exemple</a:t>
            </a:r>
            <a:r>
              <a:rPr lang="fr-FR" sz="900" dirty="0">
                <a:latin typeface="Interstate-Light"/>
              </a:rPr>
              <a:t>, Lire et modifier ou Lire, Créer et modifier… Ainsi un niveau d’autorisation (</a:t>
            </a:r>
            <a:r>
              <a:rPr lang="fr-FR" sz="900" i="1" dirty="0">
                <a:latin typeface="Interstate-Light"/>
              </a:rPr>
              <a:t>Collaborateur</a:t>
            </a:r>
            <a:r>
              <a:rPr lang="fr-FR" sz="900" dirty="0">
                <a:latin typeface="Interstate-Light"/>
              </a:rPr>
              <a:t>) contient une ou plusieurs autorisations (</a:t>
            </a:r>
            <a:r>
              <a:rPr lang="fr-FR" sz="900" i="1" dirty="0">
                <a:latin typeface="Interstate-Light"/>
              </a:rPr>
              <a:t>Créer, modifier, effacer,…</a:t>
            </a:r>
            <a:r>
              <a:rPr lang="fr-FR" sz="900" dirty="0">
                <a:latin typeface="Interstate-Light"/>
              </a:rPr>
              <a:t>)</a:t>
            </a:r>
          </a:p>
          <a:p>
            <a:pPr>
              <a:lnSpc>
                <a:spcPct val="100000"/>
              </a:lnSpc>
              <a:buClr>
                <a:srgbClr val="84AA26"/>
              </a:buClr>
              <a:buFont typeface="+mj-lt"/>
              <a:buAutoNum type="arabicParenR"/>
            </a:pPr>
            <a:r>
              <a:rPr lang="fr-FR" sz="900" dirty="0">
                <a:latin typeface="Interstate-Light"/>
              </a:rPr>
              <a:t>Groupe de l’AD et utilisateur de l’AD : 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dirty="0">
                <a:latin typeface="Interstate-Light"/>
              </a:rPr>
              <a:t>Utilisateur de l’AD ou groupe de l’AD qui contient des utilisateurs.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b="1" dirty="0">
                <a:latin typeface="Interstate-Light"/>
              </a:rPr>
              <a:t>- </a:t>
            </a:r>
            <a:r>
              <a:rPr lang="fr-FR" sz="900" dirty="0">
                <a:latin typeface="Interstate-Light"/>
              </a:rPr>
              <a:t>Ces éléments sont généralement gérés par les IT.</a:t>
            </a:r>
          </a:p>
          <a:p>
            <a:pPr>
              <a:lnSpc>
                <a:spcPct val="100000"/>
              </a:lnSpc>
              <a:buClr>
                <a:srgbClr val="84AA26"/>
              </a:buClr>
              <a:buFont typeface="+mj-lt"/>
              <a:buAutoNum type="arabicParenR"/>
            </a:pPr>
            <a:r>
              <a:rPr lang="fr-FR" sz="900" dirty="0">
                <a:latin typeface="Interstate-Light"/>
              </a:rPr>
              <a:t>Groupe SharePoint : 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dirty="0">
                <a:latin typeface="Interstate-Light"/>
              </a:rPr>
              <a:t>Groupe contenant des utilisateurs de l’AD ou des groupes de l’AD pour appliquer la sécurité. </a:t>
            </a: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dirty="0">
                <a:latin typeface="Interstate-Light"/>
              </a:rPr>
              <a:t>- Ce type d’élément peut être géré par les TI ou par le responsable du site qui serait un “super utilisateur”.</a:t>
            </a:r>
          </a:p>
          <a:p>
            <a:pPr>
              <a:lnSpc>
                <a:spcPct val="100000"/>
              </a:lnSpc>
              <a:buClr>
                <a:srgbClr val="84AA26"/>
              </a:buClr>
              <a:buFont typeface="+mj-lt"/>
              <a:buAutoNum type="arabicParenR"/>
            </a:pPr>
            <a:r>
              <a:rPr lang="fr-FR" sz="900" dirty="0">
                <a:latin typeface="Interstate-Light"/>
              </a:rPr>
              <a:t>Élément de SharePoint (item, liste, bibliothèque, site) : </a:t>
            </a:r>
            <a:endParaRPr lang="fr-FR" sz="900" dirty="0" smtClean="0">
              <a:latin typeface="Interstate-Light"/>
            </a:endParaRPr>
          </a:p>
          <a:p>
            <a:pPr marL="300030" lvl="1" indent="0">
              <a:lnSpc>
                <a:spcPct val="100000"/>
              </a:lnSpc>
              <a:buClr>
                <a:srgbClr val="84AA26"/>
              </a:buClr>
              <a:buNone/>
            </a:pPr>
            <a:r>
              <a:rPr lang="fr-FR" sz="900" dirty="0" smtClean="0">
                <a:latin typeface="Interstate-Light"/>
              </a:rPr>
              <a:t>Ce sont les éléments de SharePoint auxquels nous allons appliquer des utilisateurs (groupe SharePoint, groupe de l’AD ou les utilisateurs de l’AD) avec un niveau d’autorisation spécifique</a:t>
            </a:r>
            <a:endParaRPr lang="fr-FR" dirty="0" smtClean="0">
              <a:solidFill>
                <a:schemeClr val="tx2"/>
              </a:solidFill>
              <a:latin typeface="Interstate-BoldCondensed" panose="02000806030000020004" pitchFamily="2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28" y="1596547"/>
            <a:ext cx="3477473" cy="27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07" y="2069551"/>
            <a:ext cx="3055094" cy="2431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Gestion des autorisations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fr-FR" dirty="0">
                <a:latin typeface="Interstate-Light"/>
              </a:rPr>
              <a:t>La </a:t>
            </a:r>
            <a:r>
              <a:rPr lang="fr-FR" b="1" dirty="0">
                <a:latin typeface="Interstate-Light"/>
              </a:rPr>
              <a:t>racine</a:t>
            </a:r>
            <a:r>
              <a:rPr lang="fr-FR" dirty="0">
                <a:latin typeface="Interstate-Light"/>
              </a:rPr>
              <a:t> de toutes les autorisations dans SharePoint est la </a:t>
            </a:r>
            <a:r>
              <a:rPr lang="fr-FR" b="1" dirty="0">
                <a:latin typeface="Interstate-Light"/>
              </a:rPr>
              <a:t>collection de sites.</a:t>
            </a:r>
          </a:p>
          <a:p>
            <a:pPr lvl="1"/>
            <a:r>
              <a:rPr lang="fr-FR" dirty="0">
                <a:latin typeface="Interstate-Light"/>
              </a:rPr>
              <a:t>Les </a:t>
            </a:r>
            <a:r>
              <a:rPr lang="fr-FR" b="1" dirty="0">
                <a:latin typeface="Interstate-Light"/>
              </a:rPr>
              <a:t>autorisations sont transmises automatiquement </a:t>
            </a:r>
            <a:r>
              <a:rPr lang="fr-FR" dirty="0">
                <a:latin typeface="Interstate-Light"/>
              </a:rPr>
              <a:t>à partir de la collection de sites </a:t>
            </a:r>
            <a:r>
              <a:rPr lang="fr-FR" b="1" dirty="0">
                <a:latin typeface="Interstate-Light"/>
              </a:rPr>
              <a:t>vers le bas</a:t>
            </a:r>
            <a:r>
              <a:rPr lang="fr-FR" dirty="0">
                <a:latin typeface="Interstate-Light"/>
              </a:rPr>
              <a:t> = </a:t>
            </a:r>
            <a:r>
              <a:rPr lang="fr-FR" b="1" dirty="0">
                <a:latin typeface="Interstate-Light"/>
              </a:rPr>
              <a:t>héritage des autorisations.</a:t>
            </a:r>
          </a:p>
          <a:p>
            <a:pPr marL="342878" lvl="1" indent="0">
              <a:buNone/>
            </a:pPr>
            <a:endParaRPr lang="fr-FR" dirty="0">
              <a:latin typeface="Interstate-Light"/>
            </a:endParaRPr>
          </a:p>
        </p:txBody>
      </p:sp>
      <p:pic>
        <p:nvPicPr>
          <p:cNvPr id="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784" y="2544328"/>
            <a:ext cx="1549630" cy="136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7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Présentation de SharePoint Online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56"/>
              </a:spcBef>
              <a:buClr>
                <a:srgbClr val="7FBA00"/>
              </a:buClr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Création de site(s), création de page(s)</a:t>
            </a:r>
          </a:p>
          <a:p>
            <a:pPr lvl="2">
              <a:lnSpc>
                <a:spcPct val="130000"/>
              </a:lnSpc>
              <a:spcBef>
                <a:spcPts val="56"/>
              </a:spcBef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Créer en quelques clics : sites, pages </a:t>
            </a:r>
          </a:p>
          <a:p>
            <a:pPr lvl="2">
              <a:lnSpc>
                <a:spcPct val="130000"/>
              </a:lnSpc>
              <a:spcBef>
                <a:spcPts val="56"/>
              </a:spcBef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Composant listes &amp; bibliothèques</a:t>
            </a:r>
          </a:p>
          <a:p>
            <a:pPr lvl="2">
              <a:lnSpc>
                <a:spcPct val="130000"/>
              </a:lnSpc>
              <a:spcBef>
                <a:spcPts val="56"/>
              </a:spcBef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Les collections de sites sont créées via l’interface d’admin O365</a:t>
            </a:r>
            <a:endParaRPr lang="fr-FR" sz="2900" dirty="0">
              <a:latin typeface="Interstate-Light" panose="020006060300000200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735" indent="-192881">
              <a:lnSpc>
                <a:spcPct val="130000"/>
              </a:lnSpc>
              <a:spcBef>
                <a:spcPts val="56"/>
              </a:spcBef>
              <a:buClr>
                <a:srgbClr val="7FBA00"/>
              </a:buClr>
              <a:buFont typeface="Wingdings" panose="05000000000000000000" pitchFamily="2" charset="2"/>
              <a:buChar char=""/>
            </a:pPr>
            <a:endParaRPr lang="fr-FR" dirty="0">
              <a:latin typeface="Interstate-Light" panose="020006060300000200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56"/>
              </a:spcBef>
              <a:buClr>
                <a:srgbClr val="7FBA00"/>
              </a:buClr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des utilisateurs</a:t>
            </a:r>
          </a:p>
          <a:p>
            <a:pPr lvl="2">
              <a:lnSpc>
                <a:spcPct val="130000"/>
              </a:lnSpc>
              <a:spcBef>
                <a:spcPts val="56"/>
              </a:spcBef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Gestion des profils/droits utilisateurs, groupes.</a:t>
            </a:r>
          </a:p>
          <a:p>
            <a:pPr lvl="2">
              <a:lnSpc>
                <a:spcPct val="130000"/>
              </a:lnSpc>
              <a:spcBef>
                <a:spcPts val="56"/>
              </a:spcBef>
            </a:pPr>
            <a:r>
              <a:rPr lang="fr-FR" sz="2100" dirty="0">
                <a:latin typeface="Interstate-Light" panose="02000606030000020004"/>
                <a:ea typeface="Calibri" panose="020F0502020204030204" pitchFamily="34" charset="0"/>
                <a:cs typeface="Times New Roman" panose="02020603050405020304" pitchFamily="18" charset="0"/>
              </a:rPr>
              <a:t>Gérer la visibilité pour un/des utilisateurs au niveau : sites, onglets, listes, bibliothèques, répertoire, documents.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BF582CD-B2B9-4C51-97B3-BAA64D706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71788"/>
              </p:ext>
            </p:extLst>
          </p:nvPr>
        </p:nvGraphicFramePr>
        <p:xfrm>
          <a:off x="4593432" y="1192603"/>
          <a:ext cx="4264819" cy="2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1312E723-EC3D-4C15-B231-227BD7094691}"/>
              </a:ext>
            </a:extLst>
          </p:cNvPr>
          <p:cNvSpPr txBox="1"/>
          <p:nvPr/>
        </p:nvSpPr>
        <p:spPr>
          <a:xfrm>
            <a:off x="4907757" y="1192603"/>
            <a:ext cx="128464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/>
              <a:t>Site Collection</a:t>
            </a:r>
          </a:p>
        </p:txBody>
      </p:sp>
    </p:spTree>
    <p:extLst>
      <p:ext uri="{BB962C8B-B14F-4D97-AF65-F5344CB8AC3E}">
        <p14:creationId xmlns:p14="http://schemas.microsoft.com/office/powerpoint/2010/main" val="1623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DCF7144-6020-42BE-9DA5-381F3F01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92" y="1104431"/>
            <a:ext cx="3187775" cy="1645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Gestion des autorisations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fr-FR" dirty="0">
                <a:latin typeface="Interstate-Light"/>
              </a:rPr>
              <a:t>Accès à l’administration de la sécurité</a:t>
            </a:r>
          </a:p>
          <a:p>
            <a:pPr lvl="2"/>
            <a:r>
              <a:rPr lang="fr-FR" dirty="0">
                <a:latin typeface="Interstate-Light"/>
              </a:rPr>
              <a:t>Par la page d’administration du site, rubrique « Utilisateurs et autorisations »</a:t>
            </a:r>
          </a:p>
          <a:p>
            <a:pPr lvl="2"/>
            <a:r>
              <a:rPr lang="fr-FR" dirty="0">
                <a:latin typeface="Interstate-Light"/>
              </a:rPr>
              <a:t>Par le menu </a:t>
            </a:r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puis </a:t>
            </a:r>
            <a:r>
              <a:rPr lang="fr-FR" dirty="0">
                <a:latin typeface="Interstate-Light"/>
              </a:rPr>
              <a:t>« Autorisations du site »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4503C2-E6E8-4CDC-882B-8469A8B7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56" y="1798055"/>
            <a:ext cx="1512243" cy="21116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AB07F7-1C78-4DF5-8234-79BDB13FD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2" y="2204378"/>
            <a:ext cx="4471556" cy="20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Gestion des autorisations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fr-FR" dirty="0">
                <a:latin typeface="Interstate-Light"/>
              </a:rPr>
              <a:t>Vous pouvez </a:t>
            </a:r>
            <a:r>
              <a:rPr lang="fr-FR" b="1" dirty="0">
                <a:latin typeface="Interstate-Light"/>
              </a:rPr>
              <a:t>créer des autorisations uniques</a:t>
            </a:r>
            <a:r>
              <a:rPr lang="fr-FR" dirty="0">
                <a:latin typeface="Interstate-Light"/>
              </a:rPr>
              <a:t> pour un site, une liste ou une bibliothèque en </a:t>
            </a:r>
            <a:r>
              <a:rPr lang="fr-FR" b="1" dirty="0">
                <a:latin typeface="Interstate-Light"/>
              </a:rPr>
              <a:t>annulant l’héritage</a:t>
            </a:r>
          </a:p>
          <a:p>
            <a:pPr lvl="1"/>
            <a:endParaRPr lang="fr-FR" dirty="0">
              <a:latin typeface="Interstate-Ligh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70" y="1878088"/>
            <a:ext cx="3694790" cy="1942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78" y="3220305"/>
            <a:ext cx="2336006" cy="659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378" y="2035291"/>
            <a:ext cx="1275160" cy="66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9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44" y="1958377"/>
            <a:ext cx="2445569" cy="222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73" y="2560231"/>
            <a:ext cx="1915841" cy="191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Pourquoi utiliser des groupes SharePoint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sz="1000" dirty="0">
                <a:latin typeface="Interstate-Light"/>
              </a:rPr>
              <a:t>Lorsque vous ajoutez autorisations à </a:t>
            </a:r>
            <a:r>
              <a:rPr lang="fr-FR" sz="1000" b="1" dirty="0">
                <a:latin typeface="Interstate-Light"/>
              </a:rPr>
              <a:t>des utilisateurs en dehors des groupes</a:t>
            </a:r>
            <a:r>
              <a:rPr lang="fr-FR" sz="1000" dirty="0">
                <a:latin typeface="Interstate-Light"/>
              </a:rPr>
              <a:t>, il peut devenir difficile de </a:t>
            </a:r>
            <a:r>
              <a:rPr lang="fr-FR" sz="1000" b="1" dirty="0">
                <a:latin typeface="Interstate-Light"/>
              </a:rPr>
              <a:t>suivre et de gérer</a:t>
            </a:r>
            <a:r>
              <a:rPr lang="fr-FR" sz="1000" dirty="0">
                <a:latin typeface="Interstate-Light"/>
              </a:rPr>
              <a:t> ces utilisateurs</a:t>
            </a:r>
          </a:p>
          <a:p>
            <a:pPr lvl="1"/>
            <a:r>
              <a:rPr lang="fr-FR" sz="1000" dirty="0">
                <a:latin typeface="Interstate-Light"/>
              </a:rPr>
              <a:t>Il est </a:t>
            </a:r>
            <a:r>
              <a:rPr lang="fr-FR" sz="1000" b="1" dirty="0">
                <a:latin typeface="Interstate-Light"/>
              </a:rPr>
              <a:t>difficile d’identifier les rôles </a:t>
            </a:r>
            <a:r>
              <a:rPr lang="fr-FR" sz="1000" dirty="0">
                <a:latin typeface="Interstate-Light"/>
              </a:rPr>
              <a:t>d’utilisateur en dehors des groupes</a:t>
            </a:r>
          </a:p>
          <a:p>
            <a:pPr lvl="1"/>
            <a:r>
              <a:rPr lang="fr-FR" sz="1000" dirty="0">
                <a:latin typeface="Interstate-Light"/>
              </a:rPr>
              <a:t>Les groupes </a:t>
            </a:r>
            <a:r>
              <a:rPr lang="fr-FR" sz="1000" b="1" dirty="0">
                <a:latin typeface="Interstate-Light"/>
              </a:rPr>
              <a:t>simplifient</a:t>
            </a:r>
            <a:r>
              <a:rPr lang="fr-FR" sz="1000" dirty="0">
                <a:latin typeface="Interstate-Light"/>
              </a:rPr>
              <a:t> la gestion d’un </a:t>
            </a:r>
            <a:r>
              <a:rPr lang="fr-FR" sz="1000" b="1" dirty="0">
                <a:latin typeface="Interstate-Light"/>
              </a:rPr>
              <a:t>grand nombre d’utilisateurs</a:t>
            </a:r>
          </a:p>
          <a:p>
            <a:pPr lvl="1"/>
            <a:r>
              <a:rPr lang="fr-FR" sz="1000" dirty="0">
                <a:latin typeface="Interstate-Light"/>
              </a:rPr>
              <a:t>Les groupes correspondent à une </a:t>
            </a:r>
            <a:r>
              <a:rPr lang="fr-FR" sz="1000" b="1" dirty="0">
                <a:latin typeface="Interstate-Light"/>
              </a:rPr>
              <a:t>entité organisationnelle identifiée </a:t>
            </a:r>
            <a:r>
              <a:rPr lang="fr-FR" sz="1000" dirty="0">
                <a:latin typeface="Interstate-Light"/>
              </a:rPr>
              <a:t>et sont réutilisable dans d’autre site</a:t>
            </a:r>
          </a:p>
          <a:p>
            <a:pPr lvl="1"/>
            <a:r>
              <a:rPr lang="fr-FR" sz="1000" dirty="0">
                <a:latin typeface="Interstate-Light"/>
              </a:rPr>
              <a:t>Le fait de ne pas utiliser des groupes SharePoint impliquent généralement davantage d’opérations de gestion sur les sites</a:t>
            </a:r>
          </a:p>
          <a:p>
            <a:pPr marL="342878" lvl="1" indent="0">
              <a:buNone/>
            </a:pPr>
            <a:endParaRPr lang="fr-FR" sz="1600" dirty="0">
              <a:latin typeface="Interstate-Light"/>
            </a:endParaRPr>
          </a:p>
        </p:txBody>
      </p:sp>
    </p:spTree>
    <p:extLst>
      <p:ext uri="{BB962C8B-B14F-4D97-AF65-F5344CB8AC3E}">
        <p14:creationId xmlns:p14="http://schemas.microsoft.com/office/powerpoint/2010/main" val="4689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Interstate-Light"/>
            </a:endParaRPr>
          </a:p>
          <a:p>
            <a:endParaRPr lang="fr-FR" dirty="0">
              <a:latin typeface="Interstate-Light"/>
            </a:endParaRPr>
          </a:p>
          <a:p>
            <a:pPr marL="160735" indent="-160735"/>
            <a:r>
              <a:rPr lang="fr-FR" dirty="0">
                <a:latin typeface="Interstate-Light"/>
              </a:rPr>
              <a:t>Vérifier les groupes dans SharePoint.</a:t>
            </a:r>
          </a:p>
          <a:p>
            <a:pPr marL="160735" indent="-160735"/>
            <a:r>
              <a:rPr lang="fr-FR" dirty="0">
                <a:latin typeface="Interstate-Light"/>
              </a:rPr>
              <a:t>Vérifier les niveaux d'autorisation des groupes.</a:t>
            </a:r>
          </a:p>
          <a:p>
            <a:pPr marL="160735" indent="-160735"/>
            <a:r>
              <a:rPr lang="fr-FR" dirty="0">
                <a:latin typeface="Interstate-Light"/>
              </a:rPr>
              <a:t>Affecter des utilisateurs dans les groupes.</a:t>
            </a:r>
          </a:p>
          <a:p>
            <a:pPr marL="160735" indent="-160735"/>
            <a:r>
              <a:rPr lang="fr-FR" dirty="0">
                <a:latin typeface="Interstate-Light"/>
              </a:rPr>
              <a:t>Gérer l'héritage des autorisations au niveau de la liste ou la bibliothèque.</a:t>
            </a:r>
          </a:p>
          <a:p>
            <a:endParaRPr lang="fr-FR" dirty="0">
              <a:latin typeface="Interstate-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15589" y="833102"/>
            <a:ext cx="2244221" cy="3289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Définir des accès au site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  <p:pic>
        <p:nvPicPr>
          <p:cNvPr id="8" name="Picture 2" descr="http://la-conjugaison.nouvelobs.com/img/exercice/exercice.png">
            <a:extLst>
              <a:ext uri="{FF2B5EF4-FFF2-40B4-BE49-F238E27FC236}">
                <a16:creationId xmlns:a16="http://schemas.microsoft.com/office/drawing/2014/main" id="{A310A135-96BE-463E-AD9E-798592779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99" y="3573038"/>
            <a:ext cx="1070426" cy="3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96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Démo - accompagnement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fr-FR" dirty="0">
              <a:latin typeface="Interstate-Light"/>
            </a:endParaRPr>
          </a:p>
          <a:p>
            <a:pPr lvl="1"/>
            <a:endParaRPr lang="fr-FR" dirty="0"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«Paramètres du site » pour accéder à la page d’administration</a:t>
            </a:r>
          </a:p>
          <a:p>
            <a:pPr marL="160735" indent="-160735"/>
            <a:r>
              <a:rPr lang="fr-FR" dirty="0">
                <a:latin typeface="Interstate-Light"/>
              </a:rPr>
              <a:t>Vérifier les groupes dans SharePoint.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Autorisations du site »</a:t>
            </a:r>
          </a:p>
          <a:p>
            <a:pPr marL="160735" indent="-160735"/>
            <a:r>
              <a:rPr lang="fr-FR" dirty="0">
                <a:latin typeface="Interstate-Light"/>
              </a:rPr>
              <a:t>Vérifier les niveaux d'autorisation des groupes.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Niveaux d’autorisation » depuis la page « Autorisations du site »</a:t>
            </a:r>
          </a:p>
          <a:p>
            <a:pPr marL="160735" indent="-160735"/>
            <a:r>
              <a:rPr lang="fr-FR" dirty="0">
                <a:latin typeface="Interstate-Light"/>
              </a:rPr>
              <a:t>Affecter des utilisateurs dans les groupes.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Cliquer sur un groupe depuis la page « Autorisations du site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« Nouveau » puis « Ajouter des utilisateurs »</a:t>
            </a:r>
          </a:p>
          <a:p>
            <a:pPr marL="108347" lvl="1" indent="-160735"/>
            <a:r>
              <a:rPr lang="fr-FR" dirty="0">
                <a:latin typeface="Interstate-Light"/>
              </a:rPr>
              <a:t>Cocher ou décocher « Envoyer une invitation électronique»  sous « Afficher les options »</a:t>
            </a:r>
          </a:p>
          <a:p>
            <a:pPr marL="160735" indent="-160735"/>
            <a:r>
              <a:rPr lang="fr-FR" dirty="0">
                <a:latin typeface="Interstate-Light"/>
              </a:rPr>
              <a:t>Gérer l'héritage des autorisations au niveau de la liste ou la bibliothèque.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«Paramètres de la liste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</a:t>
            </a:r>
            <a:r>
              <a:rPr lang="fr-FR" dirty="0" err="1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Autoritations</a:t>
            </a:r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pour le composant : liste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Arrêtez l’héritage des autorisations »</a:t>
            </a:r>
          </a:p>
          <a:p>
            <a:pPr lvl="1"/>
            <a:r>
              <a:rPr lang="fr-FR" dirty="0">
                <a:latin typeface="Interstate-Light"/>
              </a:rPr>
              <a:t>« Accordez des autorisations », « Modifier les autorisations », « Supprimer les autorisations »</a:t>
            </a:r>
          </a:p>
          <a:p>
            <a:pPr lvl="1"/>
            <a:r>
              <a:rPr lang="fr-FR" dirty="0">
                <a:latin typeface="Interstate-Light"/>
              </a:rPr>
              <a:t>« Supprimer les autorisations uniques » pour hériter à nouveau du parent.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15589" y="833102"/>
            <a:ext cx="2244221" cy="3289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altLang="fr-FR" sz="1700" dirty="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rPr>
              <a:t>Définir des accès au site</a:t>
            </a:r>
            <a:endParaRPr lang="fr-FR" sz="1700" dirty="0">
              <a:solidFill>
                <a:schemeClr val="tx2"/>
              </a:solidFill>
              <a:latin typeface="Interstate-BoldCondensed" panose="0200080603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dirty="0"/>
              <a:t>Gestion du site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6871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4AB1208-38CA-470A-815B-FBCA3BCF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Créer et supprimer un sous-site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77F344-DDDB-4FD2-90F1-D900CFBA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«Contenu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Nouveau » puis « sous-site »</a:t>
            </a:r>
          </a:p>
          <a:p>
            <a:pPr lvl="1"/>
            <a:r>
              <a:rPr lang="fr-FR" dirty="0"/>
              <a:t>Nommer le site, Renseigner une URL</a:t>
            </a:r>
          </a:p>
          <a:p>
            <a:pPr lvl="2"/>
            <a:r>
              <a:rPr lang="fr-FR" dirty="0"/>
              <a:t>Sélection du modèle</a:t>
            </a:r>
          </a:p>
          <a:p>
            <a:pPr lvl="2"/>
            <a:r>
              <a:rPr lang="fr-FR" dirty="0"/>
              <a:t>Mode d’autorisations</a:t>
            </a:r>
          </a:p>
          <a:p>
            <a:pPr lvl="2"/>
            <a:r>
              <a:rPr lang="fr-FR" dirty="0"/>
              <a:t>Options de navigation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A8C4EC8-F8C6-4D4A-916E-238CE24561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dirty="0"/>
              <a:t>Suppression</a:t>
            </a:r>
          </a:p>
          <a:p>
            <a:pPr marL="0" indent="0" algn="ctr">
              <a:buNone/>
            </a:pPr>
            <a:r>
              <a:rPr lang="fr-FR" sz="1800" dirty="0">
                <a:solidFill>
                  <a:srgbClr val="FF0000"/>
                </a:solidFill>
              </a:rPr>
              <a:t>!! Depuis le site à supprimer !!</a:t>
            </a:r>
            <a:endParaRPr lang="fr-FR" b="1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  </a:t>
            </a:r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«Paramètres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Supprimer ce site » dans la rubrique « Actions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Un sous-site est envoyé dans la corbeille secondaire</a:t>
            </a:r>
          </a:p>
          <a:p>
            <a:pPr lvl="1"/>
            <a:endParaRPr lang="fr-FR" dirty="0"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pPr lvl="1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17D2AC-BD6E-4905-BAFF-98FF7F84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33" y="3134001"/>
            <a:ext cx="2844895" cy="16939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72104A-9A3F-4C65-AB17-DBDB202D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5" y="2406361"/>
            <a:ext cx="2693103" cy="14552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293CC7-54BC-40C0-906D-55A625D9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846" y="3075116"/>
            <a:ext cx="1809347" cy="17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8AF6B-4F87-4423-9460-9B5A3B16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Créer et Supprimer une bibliothèque (ou liste)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6F1DC4-609B-426A-8A3A-4E75F642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«Contenu du site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Nouveau » puis « bibliothèque » (ou liste)</a:t>
            </a:r>
          </a:p>
          <a:p>
            <a:pPr lvl="1"/>
            <a:endParaRPr lang="fr-FR" dirty="0"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3B24AB-8C3E-44A1-B55A-417454D22C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dirty="0"/>
              <a:t>Suppression</a:t>
            </a:r>
          </a:p>
          <a:p>
            <a:pPr marL="0" indent="0" algn="ctr">
              <a:buNone/>
            </a:pPr>
            <a:r>
              <a:rPr lang="fr-FR" dirty="0">
                <a:solidFill>
                  <a:srgbClr val="FF0000"/>
                </a:solidFill>
              </a:rPr>
              <a:t>!! Depuis le site à supprimer !!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 + «Paramètre de la bibliothèque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« Supprimer le composant bibliothèque… »</a:t>
            </a:r>
          </a:p>
          <a:p>
            <a:pPr lvl="1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Une bibliothèque est envoyé dans la corbeille du site</a:t>
            </a:r>
          </a:p>
          <a:p>
            <a:pPr lvl="1"/>
            <a:endParaRPr lang="fr-FR" dirty="0"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E5B210-91BB-439C-869C-969B0CB5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24" y="2138083"/>
            <a:ext cx="1571911" cy="17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xservej.japa.fr\03 Partage Japa\Sandrine\chemin_grain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7882" y="2582409"/>
            <a:ext cx="6313118" cy="24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dirty="0"/>
              <a:t>Fonctionnalités transverses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4196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Alertes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7" y="1839538"/>
            <a:ext cx="4139864" cy="15216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54" y="2707944"/>
            <a:ext cx="3329731" cy="1627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272888" y="1284456"/>
            <a:ext cx="4720731" cy="305791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0" indent="0" algn="ctr" defTabSz="1219124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898989"/>
                </a:solidFill>
                <a:latin typeface="Interstate-LightCondensed" panose="02000606050000020004" pitchFamily="2" charset="0"/>
                <a:ea typeface="+mn-ea"/>
                <a:cs typeface="+mn-cs"/>
              </a:defRPr>
            </a:lvl1pPr>
            <a:lvl2pPr marL="990538" indent="-380977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2pPr>
            <a:lvl3pPr marL="1523909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3pPr>
            <a:lvl4pPr marL="213346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4pPr>
            <a:lvl5pPr marL="2743030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5pPr>
            <a:lvl6pPr marL="3276518" indent="-228594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962153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16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7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000" dirty="0">
                <a:latin typeface="Interstate-Light"/>
              </a:rPr>
              <a:t>Etre averti </a:t>
            </a:r>
            <a:r>
              <a:rPr lang="fr-FR" sz="1000" b="1" dirty="0">
                <a:latin typeface="Interstate-Light"/>
              </a:rPr>
              <a:t>personnellement </a:t>
            </a:r>
            <a:r>
              <a:rPr lang="fr-FR" sz="1000" dirty="0">
                <a:latin typeface="Interstate-Light"/>
              </a:rPr>
              <a:t>de changements</a:t>
            </a:r>
          </a:p>
          <a:p>
            <a:pPr lvl="1"/>
            <a:r>
              <a:rPr lang="fr-FR" sz="1000" dirty="0">
                <a:latin typeface="Interstate-Light"/>
              </a:rPr>
              <a:t>Paramétrable </a:t>
            </a:r>
            <a:r>
              <a:rPr lang="fr-FR" sz="1000" b="1" dirty="0">
                <a:latin typeface="Interstate-Light"/>
              </a:rPr>
              <a:t>par utilisateur</a:t>
            </a:r>
          </a:p>
          <a:p>
            <a:pPr lvl="1"/>
            <a:endParaRPr lang="fr-FR" sz="1600" b="1" dirty="0">
              <a:latin typeface="Interstate-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4485" t="10690" r="15767" b="10317"/>
          <a:stretch/>
        </p:blipFill>
        <p:spPr>
          <a:xfrm>
            <a:off x="1649093" y="1800435"/>
            <a:ext cx="1847487" cy="23656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Espace réservé du contenu 3"/>
          <p:cNvSpPr txBox="1">
            <a:spLocks/>
          </p:cNvSpPr>
          <p:nvPr/>
        </p:nvSpPr>
        <p:spPr>
          <a:xfrm>
            <a:off x="1419441" y="1438800"/>
            <a:ext cx="6484277" cy="305791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0" indent="0" algn="ctr" defTabSz="1219124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898989"/>
                </a:solidFill>
                <a:latin typeface="Interstate-LightCondensed" panose="02000606050000020004" pitchFamily="2" charset="0"/>
                <a:ea typeface="+mn-ea"/>
                <a:cs typeface="+mn-cs"/>
              </a:defRPr>
            </a:lvl1pPr>
            <a:lvl2pPr marL="990538" indent="-380977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2pPr>
            <a:lvl3pPr marL="1523909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3pPr>
            <a:lvl4pPr marL="213346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4pPr>
            <a:lvl5pPr marL="2743030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5pPr>
            <a:lvl6pPr marL="3276518" indent="-228594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962153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16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7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/>
              <a:t> </a:t>
            </a:r>
            <a:endParaRPr lang="fr-FR" sz="1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467443" y="1354021"/>
            <a:ext cx="3486459" cy="305791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0" indent="0" algn="ctr" defTabSz="1219124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898989"/>
                </a:solidFill>
                <a:latin typeface="Interstate-LightCondensed" panose="02000606050000020004" pitchFamily="2" charset="0"/>
                <a:ea typeface="+mn-ea"/>
                <a:cs typeface="+mn-cs"/>
              </a:defRPr>
            </a:lvl1pPr>
            <a:lvl2pPr marL="990538" indent="-380977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2pPr>
            <a:lvl3pPr marL="1523909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3pPr>
            <a:lvl4pPr marL="213346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4pPr>
            <a:lvl5pPr marL="2743030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ller" panose="02000503030000020004" pitchFamily="2" charset="0"/>
                <a:ea typeface="+mn-ea"/>
                <a:cs typeface="+mn-cs"/>
              </a:defRPr>
            </a:lvl5pPr>
            <a:lvl6pPr marL="3276518" indent="-228594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962153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16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77" indent="-304780" algn="l" defTabSz="121912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000" dirty="0">
                <a:latin typeface="Interstate-Light"/>
              </a:rPr>
              <a:t>Pas de possibilité de créer des alertes générales  pour tous les utilisateurs !</a:t>
            </a:r>
          </a:p>
          <a:p>
            <a:pPr marL="342878" lvl="1" indent="0">
              <a:buNone/>
            </a:pPr>
            <a:endParaRPr lang="fr-FR" sz="1600" b="1" dirty="0">
              <a:latin typeface="Interstate-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211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Navigation</a:t>
            </a:r>
            <a:endParaRPr lang="fr-FR" sz="1800" i="1" dirty="0"/>
          </a:p>
        </p:txBody>
      </p:sp>
      <p:pic>
        <p:nvPicPr>
          <p:cNvPr id="3" name="Picture 2" descr="\\xservej.japa.fr\03 Partage Japa\Sandrine\chemin_grain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3363" y="2626942"/>
            <a:ext cx="6313118" cy="24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OneDrive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/>
              <a:t>Stockez, synchronisez et partagez</a:t>
            </a:r>
          </a:p>
        </p:txBody>
      </p:sp>
      <p:grpSp>
        <p:nvGrpSpPr>
          <p:cNvPr id="14" name="Group 17"/>
          <p:cNvGrpSpPr/>
          <p:nvPr/>
        </p:nvGrpSpPr>
        <p:grpSpPr>
          <a:xfrm>
            <a:off x="2585552" y="1672480"/>
            <a:ext cx="3820844" cy="2525603"/>
            <a:chOff x="4939709" y="1769745"/>
            <a:chExt cx="7125495" cy="4538345"/>
          </a:xfr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grpSpPr>
        <p:pic>
          <p:nvPicPr>
            <p:cNvPr id="15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9709" y="1769745"/>
              <a:ext cx="7125495" cy="45383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/>
            <p:cNvSpPr/>
            <p:nvPr/>
          </p:nvSpPr>
          <p:spPr bwMode="auto">
            <a:xfrm>
              <a:off x="6167194" y="2265123"/>
              <a:ext cx="2381191" cy="11887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30" tIns="49530" rIns="4953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664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chemeClr val="tx1"/>
                </a:solidFill>
                <a:latin typeface="Segoe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4" descr="http://officeblogswest.blob.core.windows.net/wp-content/2014/01/OneDrive-forBiz_rgb_EN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53" y="3569556"/>
            <a:ext cx="2256762" cy="8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8991" y="1080650"/>
            <a:ext cx="8395854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fr-FR" dirty="0"/>
              <a:t>https://</a:t>
            </a:r>
            <a:r>
              <a:rPr lang="fr-FR" dirty="0" smtClean="0"/>
              <a:t>formation06-my.sharepoint.com/personal/paul_formation06_onmicrosoft_com</a:t>
            </a:r>
            <a:r>
              <a:rPr lang="fr-FR" dirty="0"/>
              <a:t>/_layouts/15/onedrive.aspx</a:t>
            </a:r>
          </a:p>
        </p:txBody>
      </p:sp>
    </p:spTree>
    <p:extLst>
      <p:ext uri="{BB962C8B-B14F-4D97-AF65-F5344CB8AC3E}">
        <p14:creationId xmlns:p14="http://schemas.microsoft.com/office/powerpoint/2010/main" val="333143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dirty="0"/>
              <a:t>Corbeilles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391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Corbeille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/>
              <a:t>Récupérer le contenu supprimé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71B2E5-D0CC-4F55-A764-0DE8036F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2521"/>
            <a:ext cx="8053941" cy="27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Gérer le contenu supprimé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l"/>
            <a:r>
              <a:rPr lang="fr-FR" sz="1600" dirty="0">
                <a:latin typeface="Interstate-Light"/>
              </a:rPr>
              <a:t>Premier niveau de la Corbeille</a:t>
            </a:r>
            <a:endParaRPr lang="fr-FR" dirty="0">
              <a:latin typeface="Interstate-Light"/>
            </a:endParaRPr>
          </a:p>
          <a:p>
            <a:pPr lvl="2"/>
            <a:r>
              <a:rPr lang="fr-FR" dirty="0">
                <a:latin typeface="Interstate-Light"/>
              </a:rPr>
              <a:t>Eléments dans la corbeille comptent dans le quota du site.</a:t>
            </a:r>
          </a:p>
          <a:p>
            <a:pPr lvl="2"/>
            <a:r>
              <a:rPr lang="fr-FR" dirty="0">
                <a:latin typeface="Interstate-Light"/>
              </a:rPr>
              <a:t>Tous les élément sont automatiquement supprimés 93 jours après avoir été mis dans la corbeille.</a:t>
            </a:r>
            <a:endParaRPr lang="en-US" dirty="0">
              <a:latin typeface="Interstate-Light"/>
            </a:endParaRPr>
          </a:p>
          <a:p>
            <a:pPr lvl="0" algn="l"/>
            <a:r>
              <a:rPr lang="fr-FR" dirty="0">
                <a:latin typeface="Interstate-Light"/>
              </a:rPr>
              <a:t>Deuxième niveau de la Corbeille</a:t>
            </a:r>
          </a:p>
          <a:p>
            <a:pPr lvl="2"/>
            <a:r>
              <a:rPr lang="fr-FR" dirty="0">
                <a:latin typeface="Interstate-Light"/>
              </a:rPr>
              <a:t>Eléments dans la Corbeille de deuxième niveau ne comptent pas dans le quota du site.</a:t>
            </a:r>
          </a:p>
          <a:p>
            <a:pPr lvl="2"/>
            <a:r>
              <a:rPr lang="fr-FR" dirty="0">
                <a:latin typeface="Interstate-Light"/>
              </a:rPr>
              <a:t>Tous les élément sont automatiquement supprimés 93 jours après avoir été mis dans la corbeille.</a:t>
            </a:r>
            <a:endParaRPr lang="en-US" dirty="0">
              <a:latin typeface="Interstate-Light"/>
            </a:endParaRPr>
          </a:p>
          <a:p>
            <a:pPr lvl="2"/>
            <a:r>
              <a:rPr lang="fr-FR" dirty="0">
                <a:latin typeface="Interstate-Light"/>
              </a:rPr>
              <a:t>Tous les éléments sont automatiquement supprimées lorsque le stockage total de la Corbeille de deuxième niveau dépasse 200% du quota de la collection de sites.</a:t>
            </a:r>
          </a:p>
        </p:txBody>
      </p:sp>
    </p:spTree>
    <p:extLst>
      <p:ext uri="{BB962C8B-B14F-4D97-AF65-F5344CB8AC3E}">
        <p14:creationId xmlns:p14="http://schemas.microsoft.com/office/powerpoint/2010/main" val="6752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41CA36C-AB98-4057-B517-491CDE74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4144"/>
            <a:ext cx="7886700" cy="1443789"/>
          </a:xfrm>
        </p:spPr>
        <p:txBody>
          <a:bodyPr/>
          <a:lstStyle/>
          <a:p>
            <a:r>
              <a:rPr lang="fr-FR" dirty="0"/>
              <a:t>SharePoint </a:t>
            </a:r>
            <a:r>
              <a:rPr lang="fr-FR" dirty="0" smtClean="0"/>
              <a:t>Framework </a:t>
            </a:r>
            <a:r>
              <a:rPr lang="fr-FR" dirty="0" err="1" smtClean="0"/>
              <a:t>spfx</a:t>
            </a:r>
            <a:r>
              <a:rPr lang="fr-FR" dirty="0" smtClean="0"/>
              <a:t> – développement  des web parts / extensions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67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1E1932D-4CD5-44DE-A5C2-B00BEA71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Transformer et développer des sites </a:t>
            </a:r>
            <a:r>
              <a:rPr lang="fr-FR"/>
              <a:t>sous </a:t>
            </a:r>
            <a:r>
              <a:rPr lang="fr-FR" smtClean="0"/>
              <a:t>SharePoint </a:t>
            </a:r>
            <a:r>
              <a:rPr lang="fr-FR" dirty="0" smtClean="0"/>
              <a:t>Framework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D8F92E-59AC-4DAE-92A8-4179C2A4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VS Code est un outil de développement sur lequel vous devez installer </a:t>
            </a:r>
            <a:r>
              <a:rPr lang="fr-FR" dirty="0" err="1" smtClean="0"/>
              <a:t>node</a:t>
            </a:r>
            <a:r>
              <a:rPr lang="fr-FR" dirty="0" smtClean="0"/>
              <a:t> </a:t>
            </a:r>
            <a:r>
              <a:rPr lang="fr-FR" dirty="0" err="1" smtClean="0"/>
              <a:t>js</a:t>
            </a:r>
            <a:r>
              <a:rPr lang="fr-FR" dirty="0" smtClean="0"/>
              <a:t>, yeoman et </a:t>
            </a:r>
            <a:r>
              <a:rPr lang="fr-FR" dirty="0" err="1" smtClean="0"/>
              <a:t>gulp</a:t>
            </a:r>
            <a:r>
              <a:rPr lang="fr-FR" dirty="0" smtClean="0"/>
              <a:t> </a:t>
            </a:r>
            <a:endParaRPr lang="fr-FR" dirty="0"/>
          </a:p>
          <a:p>
            <a:pPr lvl="2"/>
            <a:r>
              <a:rPr lang="fr-FR" dirty="0" smtClean="0"/>
              <a:t>Grâce à </a:t>
            </a:r>
            <a:r>
              <a:rPr lang="fr-FR" dirty="0" err="1" smtClean="0"/>
              <a:t>spfx</a:t>
            </a:r>
            <a:r>
              <a:rPr lang="fr-FR" dirty="0" smtClean="0"/>
              <a:t> vous pouvez créer soit une web part soit une extension</a:t>
            </a:r>
            <a:endParaRPr lang="fr-FR" dirty="0"/>
          </a:p>
          <a:p>
            <a:pPr lvl="3"/>
            <a:r>
              <a:rPr lang="fr-FR" dirty="0" smtClean="0"/>
              <a:t>Exemple d’extension : </a:t>
            </a:r>
            <a:r>
              <a:rPr lang="fr-FR" dirty="0" err="1" smtClean="0"/>
              <a:t>footer</a:t>
            </a:r>
            <a:endParaRPr lang="fr-FR" dirty="0" smtClean="0"/>
          </a:p>
          <a:p>
            <a:pPr lvl="3"/>
            <a:r>
              <a:rPr lang="fr-FR" dirty="0" smtClean="0"/>
              <a:t>Exemple de web part : tableau </a:t>
            </a:r>
            <a:r>
              <a:rPr lang="fr-FR" smtClean="0"/>
              <a:t>de bord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8" y="987573"/>
            <a:ext cx="7403435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 r="13427" b="7709"/>
          <a:stretch/>
        </p:blipFill>
        <p:spPr>
          <a:xfrm>
            <a:off x="429166" y="229899"/>
            <a:ext cx="7950453" cy="4457700"/>
          </a:xfrm>
        </p:spPr>
      </p:pic>
    </p:spTree>
    <p:extLst>
      <p:ext uri="{BB962C8B-B14F-4D97-AF65-F5344CB8AC3E}">
        <p14:creationId xmlns:p14="http://schemas.microsoft.com/office/powerpoint/2010/main" val="7652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99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8450"/>
          <a:stretch/>
        </p:blipFill>
        <p:spPr>
          <a:xfrm>
            <a:off x="4563591" y="1757362"/>
            <a:ext cx="3997139" cy="173953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2A9BCBC-2483-4726-9444-5660BF22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Navigation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5112" y="2057401"/>
            <a:ext cx="7886700" cy="1017872"/>
          </a:xfrm>
        </p:spPr>
        <p:txBody>
          <a:bodyPr>
            <a:noAutofit/>
          </a:bodyPr>
          <a:lstStyle/>
          <a:p>
            <a:pPr algn="l"/>
            <a:r>
              <a:rPr lang="fr-FR" sz="1400" dirty="0">
                <a:latin typeface="Interstate-Light"/>
              </a:rPr>
              <a:t>Les éléments composants la structure sont :</a:t>
            </a:r>
          </a:p>
          <a:p>
            <a:pPr lvl="2"/>
            <a:r>
              <a:rPr lang="fr-FR" dirty="0">
                <a:latin typeface="Interstate-Light"/>
              </a:rPr>
              <a:t>Collection de sites,</a:t>
            </a:r>
          </a:p>
          <a:p>
            <a:pPr lvl="2"/>
            <a:r>
              <a:rPr lang="fr-FR" dirty="0">
                <a:latin typeface="Interstate-Light"/>
              </a:rPr>
              <a:t>Site et sous-site,</a:t>
            </a:r>
          </a:p>
          <a:p>
            <a:pPr lvl="2"/>
            <a:r>
              <a:rPr lang="fr-FR" dirty="0">
                <a:latin typeface="Interstate-Light"/>
              </a:rPr>
              <a:t>Bibliothèques, Listes et répertoires.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93447" y="1046701"/>
            <a:ext cx="2506135" cy="3308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>
            <a:defPPr>
              <a:defRPr lang="fr-FR"/>
            </a:defPPr>
            <a:lvl1pPr>
              <a:defRPr sz="3000">
                <a:solidFill>
                  <a:schemeClr val="tx2"/>
                </a:solidFill>
                <a:latin typeface="Interstate-BoldCondensed" panose="02000806030000020004" pitchFamily="2" charset="0"/>
                <a:ea typeface="+mj-ea"/>
                <a:cs typeface="+mj-cs"/>
              </a:defRPr>
            </a:lvl1pPr>
          </a:lstStyle>
          <a:p>
            <a:r>
              <a:rPr lang="fr-FR" altLang="fr-FR" sz="1700" dirty="0"/>
              <a:t>Fluide, intuitive &amp; structurée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8544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F7454DE-53D2-4292-9A62-9868DB06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34" y="1307926"/>
            <a:ext cx="4847056" cy="337837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>
                <a:solidFill>
                  <a:schemeClr val="tx2"/>
                </a:solidFill>
                <a:latin typeface="Interstate-BoldCondensed" panose="02000806030000020004" pitchFamily="2" charset="0"/>
              </a:rPr>
              <a:t>Ecran d’accueil</a:t>
            </a:r>
            <a:endParaRPr lang="fr-FR" dirty="0"/>
          </a:p>
        </p:txBody>
      </p:sp>
      <p:sp>
        <p:nvSpPr>
          <p:cNvPr id="6" name="Légende encadrée 2 5"/>
          <p:cNvSpPr/>
          <p:nvPr/>
        </p:nvSpPr>
        <p:spPr>
          <a:xfrm>
            <a:off x="7078949" y="2182387"/>
            <a:ext cx="1045904" cy="5345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340"/>
              <a:gd name="adj6" fmla="val -760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Actions directes:</a:t>
            </a:r>
          </a:p>
          <a:p>
            <a:pPr marL="96439" indent="-96439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Partage</a:t>
            </a:r>
          </a:p>
          <a:p>
            <a:pPr marL="96439" indent="-96439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rgbClr val="595959"/>
                </a:solidFill>
              </a:rPr>
              <a:t>Modifier</a:t>
            </a:r>
          </a:p>
        </p:txBody>
      </p:sp>
      <p:sp>
        <p:nvSpPr>
          <p:cNvPr id="7" name="Légende encadrée 2 6"/>
          <p:cNvSpPr/>
          <p:nvPr/>
        </p:nvSpPr>
        <p:spPr>
          <a:xfrm>
            <a:off x="4221957" y="724618"/>
            <a:ext cx="1571930" cy="282314"/>
          </a:xfrm>
          <a:prstGeom prst="borderCallout2">
            <a:avLst>
              <a:gd name="adj1" fmla="val 112157"/>
              <a:gd name="adj2" fmla="val 49676"/>
              <a:gd name="adj3" fmla="val 146000"/>
              <a:gd name="adj4" fmla="val 66479"/>
              <a:gd name="adj5" fmla="val 223735"/>
              <a:gd name="adj6" fmla="val 10643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Notifications,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Accès aux paramètres du site, aide…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Interface</a:t>
            </a:r>
          </a:p>
        </p:txBody>
      </p:sp>
      <p:sp>
        <p:nvSpPr>
          <p:cNvPr id="12" name="Légende encadrée 2 11"/>
          <p:cNvSpPr/>
          <p:nvPr/>
        </p:nvSpPr>
        <p:spPr>
          <a:xfrm>
            <a:off x="864394" y="3546888"/>
            <a:ext cx="1163734" cy="379537"/>
          </a:xfrm>
          <a:prstGeom prst="borderCallout2">
            <a:avLst>
              <a:gd name="adj1" fmla="val -3788"/>
              <a:gd name="adj2" fmla="val 56126"/>
              <a:gd name="adj3" fmla="val -60776"/>
              <a:gd name="adj4" fmla="val 95749"/>
              <a:gd name="adj5" fmla="val -146599"/>
              <a:gd name="adj6" fmla="val 124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Navigation du site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« Lancement rapide »</a:t>
            </a:r>
          </a:p>
        </p:txBody>
      </p:sp>
      <p:sp>
        <p:nvSpPr>
          <p:cNvPr id="15" name="Légende encadrée 2 14"/>
          <p:cNvSpPr/>
          <p:nvPr/>
        </p:nvSpPr>
        <p:spPr>
          <a:xfrm>
            <a:off x="5563064" y="3926424"/>
            <a:ext cx="931604" cy="4296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690"/>
              <a:gd name="adj6" fmla="val -1047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Zone principale de contenu</a:t>
            </a:r>
          </a:p>
        </p:txBody>
      </p:sp>
      <p:sp>
        <p:nvSpPr>
          <p:cNvPr id="10" name="Légende encadrée 2 11">
            <a:extLst>
              <a:ext uri="{FF2B5EF4-FFF2-40B4-BE49-F238E27FC236}">
                <a16:creationId xmlns:a16="http://schemas.microsoft.com/office/drawing/2014/main" id="{69938EB4-8AB7-41F0-92DD-8A23F3566207}"/>
              </a:ext>
            </a:extLst>
          </p:cNvPr>
          <p:cNvSpPr/>
          <p:nvPr/>
        </p:nvSpPr>
        <p:spPr>
          <a:xfrm>
            <a:off x="2107407" y="619996"/>
            <a:ext cx="1435894" cy="379537"/>
          </a:xfrm>
          <a:prstGeom prst="borderCallout2">
            <a:avLst>
              <a:gd name="adj1" fmla="val 107264"/>
              <a:gd name="adj2" fmla="val 40652"/>
              <a:gd name="adj3" fmla="val 255439"/>
              <a:gd name="adj4" fmla="val 43964"/>
              <a:gd name="adj5" fmla="val 290078"/>
              <a:gd name="adj6" fmla="val 636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fr-FR" sz="800" b="1" dirty="0">
                <a:solidFill>
                  <a:srgbClr val="595959"/>
                </a:solidFill>
              </a:rPr>
              <a:t>Navigation du site</a:t>
            </a:r>
          </a:p>
          <a:p>
            <a:r>
              <a:rPr lang="fr-FR" sz="800" b="1" dirty="0">
                <a:solidFill>
                  <a:srgbClr val="595959"/>
                </a:solidFill>
              </a:rPr>
              <a:t>« Barre de liens supérieure 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0449C83-05BA-4BBA-A8C1-29ED2E16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55" y="338266"/>
            <a:ext cx="1253885" cy="1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4698</Words>
  <Application>Microsoft Office PowerPoint</Application>
  <PresentationFormat>Affichage à l'écran (16:9)</PresentationFormat>
  <Paragraphs>705</Paragraphs>
  <Slides>78</Slides>
  <Notes>41</Notes>
  <HiddenSlides>3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96" baseType="lpstr">
      <vt:lpstr>Segoe</vt:lpstr>
      <vt:lpstr>Lato</vt:lpstr>
      <vt:lpstr>Segoe UI Light</vt:lpstr>
      <vt:lpstr>Interstate-Light</vt:lpstr>
      <vt:lpstr>Wingdings</vt:lpstr>
      <vt:lpstr>Segoe UI Symbol</vt:lpstr>
      <vt:lpstr>Webdings</vt:lpstr>
      <vt:lpstr>Raleway</vt:lpstr>
      <vt:lpstr>Symbol</vt:lpstr>
      <vt:lpstr>Times New Roman</vt:lpstr>
      <vt:lpstr>Interstate-LightCondensed</vt:lpstr>
      <vt:lpstr>Mangal</vt:lpstr>
      <vt:lpstr>Interstate-BoldCondensed</vt:lpstr>
      <vt:lpstr>Arial</vt:lpstr>
      <vt:lpstr>Arimo</vt:lpstr>
      <vt:lpstr>Segoe UI</vt:lpstr>
      <vt:lpstr>Calibri</vt:lpstr>
      <vt:lpstr>Streamline</vt:lpstr>
      <vt:lpstr>SharePoint Online</vt:lpstr>
      <vt:lpstr>SharePoint Online</vt:lpstr>
      <vt:lpstr>Présentation SharePoint Online</vt:lpstr>
      <vt:lpstr>Présentation SharePoint Online</vt:lpstr>
      <vt:lpstr>Présentation SharePoint Online</vt:lpstr>
      <vt:lpstr>Présentation de SharePoint Online</vt:lpstr>
      <vt:lpstr>Navigation</vt:lpstr>
      <vt:lpstr>Navigation</vt:lpstr>
      <vt:lpstr>Interface</vt:lpstr>
      <vt:lpstr>Page « Contenu du site »</vt:lpstr>
      <vt:lpstr>Démo - accompagnement</vt:lpstr>
      <vt:lpstr>Démo - accompagnement</vt:lpstr>
      <vt:lpstr>Listes SharePoint</vt:lpstr>
      <vt:lpstr>Les listes : Stocker et gérer des données</vt:lpstr>
      <vt:lpstr>Les listes : Stocker et gérer des données</vt:lpstr>
      <vt:lpstr>Rapide</vt:lpstr>
      <vt:lpstr>Démo - accompagnement</vt:lpstr>
      <vt:lpstr>Démo - accompagnement</vt:lpstr>
      <vt:lpstr>Les applications</vt:lpstr>
      <vt:lpstr>Applications  spécifiques</vt:lpstr>
      <vt:lpstr>Démo Accompagnement</vt:lpstr>
      <vt:lpstr>Bibliothèque et Gestion Electronique de Document</vt:lpstr>
      <vt:lpstr>Bibliothèques de documents</vt:lpstr>
      <vt:lpstr>Actions</vt:lpstr>
      <vt:lpstr>Ajout de document</vt:lpstr>
      <vt:lpstr>Versioning &amp; Check-in/Check-out</vt:lpstr>
      <vt:lpstr>Versioning</vt:lpstr>
      <vt:lpstr>Versioning</vt:lpstr>
      <vt:lpstr>Check-in / Check-out</vt:lpstr>
      <vt:lpstr>Paramétrage avancé</vt:lpstr>
      <vt:lpstr>Démo - accompagnement</vt:lpstr>
      <vt:lpstr>Démo - accompagnement</vt:lpstr>
      <vt:lpstr>Travailler avec les vues</vt:lpstr>
      <vt:lpstr>Personnaliser</vt:lpstr>
      <vt:lpstr>Types d’affichage</vt:lpstr>
      <vt:lpstr>Démo - accompagnement</vt:lpstr>
      <vt:lpstr>Démo - accompagnement</vt:lpstr>
      <vt:lpstr>Présentation PowerPoint</vt:lpstr>
      <vt:lpstr>Gestion du magasin de termes (métadonnées)</vt:lpstr>
      <vt:lpstr>Gestion du magasin de termes</vt:lpstr>
      <vt:lpstr>Ensemble de termes sur site</vt:lpstr>
      <vt:lpstr>Démo - accompagnement</vt:lpstr>
      <vt:lpstr>Démo - accompagnement</vt:lpstr>
      <vt:lpstr>Bibliothèque et Gestion Electronique de Document</vt:lpstr>
      <vt:lpstr>Types de contenus et colonnes de site</vt:lpstr>
      <vt:lpstr>Types de contenu</vt:lpstr>
      <vt:lpstr>Fusion</vt:lpstr>
      <vt:lpstr>Démo - accompagnement</vt:lpstr>
      <vt:lpstr>Démo - accompagnement</vt:lpstr>
      <vt:lpstr>Modern pages</vt:lpstr>
      <vt:lpstr>Les pages</vt:lpstr>
      <vt:lpstr>Publication des pages</vt:lpstr>
      <vt:lpstr>Quelques Webpart</vt:lpstr>
      <vt:lpstr>Démo Accompagnement</vt:lpstr>
      <vt:lpstr>Démo Accompagnement</vt:lpstr>
      <vt:lpstr>Gestion de la sécurité sous SharePoint Online</vt:lpstr>
      <vt:lpstr>Introduction</vt:lpstr>
      <vt:lpstr>Sécurisation: concept</vt:lpstr>
      <vt:lpstr>Gestion des autorisations</vt:lpstr>
      <vt:lpstr>Gestion des autorisations</vt:lpstr>
      <vt:lpstr>Gestion des autorisations</vt:lpstr>
      <vt:lpstr>Pourquoi utiliser des groupes SharePoint ?</vt:lpstr>
      <vt:lpstr>Démo - accompagnement</vt:lpstr>
      <vt:lpstr>Démo - accompagnement</vt:lpstr>
      <vt:lpstr>Gestion du site</vt:lpstr>
      <vt:lpstr>Créer et supprimer un sous-site</vt:lpstr>
      <vt:lpstr>Créer et Supprimer une bibliothèque (ou liste)</vt:lpstr>
      <vt:lpstr>Fonctionnalités transverses</vt:lpstr>
      <vt:lpstr>Alertes</vt:lpstr>
      <vt:lpstr>OneDrive</vt:lpstr>
      <vt:lpstr>Corbeilles</vt:lpstr>
      <vt:lpstr>Corbeille</vt:lpstr>
      <vt:lpstr>Gérer le contenu supprimé</vt:lpstr>
      <vt:lpstr>SharePoint Framework spfx – développement  des web parts / extensions</vt:lpstr>
      <vt:lpstr>Transformer et développer des sites sous SharePoint Framework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</dc:title>
  <cp:lastModifiedBy>ZEMZEM, Wael (Prestataire)</cp:lastModifiedBy>
  <cp:revision>51</cp:revision>
  <dcterms:modified xsi:type="dcterms:W3CDTF">2024-02-20T12:28:11Z</dcterms:modified>
</cp:coreProperties>
</file>